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524000" y="3602037"/>
            <a:ext cx="9144000" cy="165576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93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大標題文字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102" name="內文層級一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大標題文字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30" name="內文層級一…"/>
          <p:cNvSpPr txBox="1"/>
          <p:nvPr>
            <p:ph type="body" sz="quarter" idx="1"/>
          </p:nvPr>
        </p:nvSpPr>
        <p:spPr>
          <a:xfrm>
            <a:off x="831850" y="4589462"/>
            <a:ext cx="10515600" cy="150019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9" name="內文層級一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大標題文字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8" name="內文層級一…"/>
          <p:cNvSpPr txBox="1"/>
          <p:nvPr>
            <p:ph type="body" sz="quarter" idx="1"/>
          </p:nvPr>
        </p:nvSpPr>
        <p:spPr>
          <a:xfrm>
            <a:off x="839787" y="1681163"/>
            <a:ext cx="5157790" cy="823918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9" name="文字版面配置區 4"/>
          <p:cNvSpPr/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大標題文字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大標題文字</a:t>
            </a:r>
          </a:p>
        </p:txBody>
      </p:sp>
      <p:sp>
        <p:nvSpPr>
          <p:cNvPr id="73" name="內文層級一…"/>
          <p:cNvSpPr txBox="1"/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4" name="文字版面配置區 3"/>
          <p:cNvSpPr/>
          <p:nvPr>
            <p:ph type="body" sz="quarter" idx="13"/>
          </p:nvPr>
        </p:nvSpPr>
        <p:spPr>
          <a:xfrm>
            <a:off x="839784" y="2057400"/>
            <a:ext cx="3932247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大標題文字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大標題文字</a:t>
            </a:r>
          </a:p>
        </p:txBody>
      </p:sp>
      <p:sp>
        <p:nvSpPr>
          <p:cNvPr id="83" name="圖片版面配置區 2"/>
          <p:cNvSpPr/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內文層級一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1095181" y="6404294"/>
            <a:ext cx="258620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tif"/><Relationship Id="rId7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圖片 2" descr="圖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群組"/>
          <p:cNvGrpSpPr/>
          <p:nvPr/>
        </p:nvGrpSpPr>
        <p:grpSpPr>
          <a:xfrm>
            <a:off x="340072" y="343101"/>
            <a:ext cx="7001861" cy="637725"/>
            <a:chOff x="-1" y="0"/>
            <a:chExt cx="7001859" cy="637724"/>
          </a:xfrm>
        </p:grpSpPr>
        <p:sp>
          <p:nvSpPr>
            <p:cNvPr id="343" name="正方形"/>
            <p:cNvSpPr/>
            <p:nvPr/>
          </p:nvSpPr>
          <p:spPr>
            <a:xfrm>
              <a:off x="-2" y="0"/>
              <a:ext cx="535378" cy="535372"/>
            </a:xfrm>
            <a:prstGeom prst="rect">
              <a:avLst/>
            </a:prstGeom>
            <a:solidFill>
              <a:srgbClr val="4C99D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44" name="Government Policy: Hindering Policies"/>
            <p:cNvSpPr txBox="1"/>
            <p:nvPr/>
          </p:nvSpPr>
          <p:spPr>
            <a:xfrm>
              <a:off x="688848" y="50517"/>
              <a:ext cx="6313011" cy="434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defRPr b="1" sz="22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Economic and Social Impacts on the Local Community</a:t>
              </a:r>
            </a:p>
          </p:txBody>
        </p:sp>
        <p:sp>
          <p:nvSpPr>
            <p:cNvPr id="345" name="正方形"/>
            <p:cNvSpPr/>
            <p:nvPr/>
          </p:nvSpPr>
          <p:spPr>
            <a:xfrm>
              <a:off x="332624" y="351153"/>
              <a:ext cx="286572" cy="286572"/>
            </a:xfrm>
            <a:prstGeom prst="rect">
              <a:avLst/>
            </a:prstGeom>
            <a:noFill/>
            <a:ln w="12700" cap="flat">
              <a:solidFill>
                <a:srgbClr val="0032A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pic>
        <p:nvPicPr>
          <p:cNvPr id="347" name="圖片 2" descr="圖片 2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691435" y="1433718"/>
            <a:ext cx="9500395" cy="5428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59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48" name="線條"/>
          <p:cNvSpPr/>
          <p:nvPr/>
        </p:nvSpPr>
        <p:spPr>
          <a:xfrm flipV="1">
            <a:off x="2175641" y="1212582"/>
            <a:ext cx="10089931" cy="5766291"/>
          </a:xfrm>
          <a:prstGeom prst="line">
            <a:avLst/>
          </a:prstGeom>
          <a:ln w="38100">
            <a:solidFill>
              <a:srgbClr val="9DC3E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9" name="Creators with latent ideas are encouraged to bring their products from concepts to reality."/>
          <p:cNvSpPr txBox="1"/>
          <p:nvPr/>
        </p:nvSpPr>
        <p:spPr>
          <a:xfrm>
            <a:off x="550716" y="4377271"/>
            <a:ext cx="4090236" cy="1196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1800"/>
              </a:spcBef>
              <a:defRPr b="1" sz="2400">
                <a:solidFill>
                  <a:srgbClr val="44546A"/>
                </a:solidFill>
              </a:defRPr>
            </a:lvl1pPr>
          </a:lstStyle>
          <a:p>
            <a:pPr/>
            <a:r>
              <a:t>Creators are encouraged to bring their products from concepts to reality.</a:t>
            </a:r>
          </a:p>
        </p:txBody>
      </p:sp>
      <p:pic>
        <p:nvPicPr>
          <p:cNvPr id="350" name="圖片 10" descr="圖片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01351" y="1459233"/>
            <a:ext cx="1612807" cy="1512003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內容版面配置區 5"/>
          <p:cNvSpPr txBox="1"/>
          <p:nvPr/>
        </p:nvSpPr>
        <p:spPr>
          <a:xfrm>
            <a:off x="3939425" y="1431425"/>
            <a:ext cx="599284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1800"/>
              </a:spcBef>
              <a:defRPr b="1" sz="2400">
                <a:solidFill>
                  <a:srgbClr val="44546A"/>
                </a:solidFill>
              </a:defRPr>
            </a:lvl1pPr>
          </a:lstStyle>
          <a:p>
            <a:pPr/>
            <a:r>
              <a:t>Bring uncommon culture and sub-culture to the public and the government sector.</a:t>
            </a:r>
          </a:p>
        </p:txBody>
      </p:sp>
      <p:sp>
        <p:nvSpPr>
          <p:cNvPr id="352" name="Raised public awareness toward valuable Taiwanese arts and humanities."/>
          <p:cNvSpPr txBox="1"/>
          <p:nvPr/>
        </p:nvSpPr>
        <p:spPr>
          <a:xfrm>
            <a:off x="1357608" y="3073212"/>
            <a:ext cx="5499530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solidFill>
                  <a:srgbClr val="44546A"/>
                </a:solidFill>
              </a:defRPr>
            </a:lvl1pPr>
          </a:lstStyle>
          <a:p>
            <a:pPr/>
            <a:r>
              <a:t>Raised public awareness toward valuable Taiwanese arts and humanities.</a:t>
            </a:r>
          </a:p>
        </p:txBody>
      </p:sp>
      <p:sp>
        <p:nvSpPr>
          <p:cNvPr id="353" name="橢圓 4"/>
          <p:cNvSpPr/>
          <p:nvPr/>
        </p:nvSpPr>
        <p:spPr>
          <a:xfrm>
            <a:off x="6720502" y="3206641"/>
            <a:ext cx="1368013" cy="136801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54" name="圖片 3" descr="圖片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88972" y="3175111"/>
            <a:ext cx="1440007" cy="1440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mobile.png" descr="mobil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39213" y="4836900"/>
            <a:ext cx="1440007" cy="1440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群組"/>
          <p:cNvGrpSpPr/>
          <p:nvPr/>
        </p:nvGrpSpPr>
        <p:grpSpPr>
          <a:xfrm>
            <a:off x="340072" y="343101"/>
            <a:ext cx="7319031" cy="637724"/>
            <a:chOff x="0" y="0"/>
            <a:chExt cx="7319029" cy="637723"/>
          </a:xfrm>
        </p:grpSpPr>
        <p:sp>
          <p:nvSpPr>
            <p:cNvPr id="357" name="正方形"/>
            <p:cNvSpPr/>
            <p:nvPr/>
          </p:nvSpPr>
          <p:spPr>
            <a:xfrm>
              <a:off x="-1" y="0"/>
              <a:ext cx="535378" cy="535372"/>
            </a:xfrm>
            <a:prstGeom prst="rect">
              <a:avLst/>
            </a:prstGeom>
            <a:solidFill>
              <a:srgbClr val="4C99D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58" name="Government Policy: Hindering Policies"/>
            <p:cNvSpPr txBox="1"/>
            <p:nvPr/>
          </p:nvSpPr>
          <p:spPr>
            <a:xfrm>
              <a:off x="712567" y="50518"/>
              <a:ext cx="6606462" cy="434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defRPr b="1" sz="22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Economic and Social Impacts on the Greater Community</a:t>
              </a:r>
            </a:p>
          </p:txBody>
        </p:sp>
        <p:sp>
          <p:nvSpPr>
            <p:cNvPr id="359" name="正方形"/>
            <p:cNvSpPr/>
            <p:nvPr/>
          </p:nvSpPr>
          <p:spPr>
            <a:xfrm>
              <a:off x="332626" y="351153"/>
              <a:ext cx="286571" cy="286571"/>
            </a:xfrm>
            <a:prstGeom prst="rect">
              <a:avLst/>
            </a:prstGeom>
            <a:noFill/>
            <a:ln w="12700" cap="flat">
              <a:solidFill>
                <a:srgbClr val="0032A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pic>
        <p:nvPicPr>
          <p:cNvPr id="361" name="Globe-large.png" descr="Globe-lar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4562" y="2096217"/>
            <a:ext cx="3123085" cy="3730757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To help novel business models occur and stimulate economic growth."/>
          <p:cNvSpPr txBox="1"/>
          <p:nvPr/>
        </p:nvSpPr>
        <p:spPr>
          <a:xfrm>
            <a:off x="688157" y="2654961"/>
            <a:ext cx="4603495" cy="791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90000"/>
              </a:lnSpc>
              <a:spcBef>
                <a:spcPts val="1800"/>
              </a:spcBef>
              <a:defRPr b="1" sz="2400">
                <a:solidFill>
                  <a:srgbClr val="44546A"/>
                </a:solidFill>
              </a:defRPr>
            </a:pPr>
            <a:r>
              <a:t>Help novel </a:t>
            </a:r>
            <a:r>
              <a:rPr>
                <a:solidFill>
                  <a:srgbClr val="03A5B1"/>
                </a:solidFill>
              </a:rPr>
              <a:t>business models </a:t>
            </a:r>
            <a:r>
              <a:t>occur and stimulate </a:t>
            </a:r>
            <a:r>
              <a:rPr>
                <a:solidFill>
                  <a:srgbClr val="03A5B1"/>
                </a:solidFill>
              </a:rPr>
              <a:t>economic growth</a:t>
            </a:r>
            <a:r>
              <a:t>.</a:t>
            </a:r>
          </a:p>
        </p:txBody>
      </p:sp>
      <p:sp>
        <p:nvSpPr>
          <p:cNvPr id="363" name="Market-based finance is an alternative to traditional lending."/>
          <p:cNvSpPr txBox="1"/>
          <p:nvPr/>
        </p:nvSpPr>
        <p:spPr>
          <a:xfrm>
            <a:off x="6043371" y="1054794"/>
            <a:ext cx="5324287" cy="791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90000"/>
              </a:lnSpc>
              <a:spcBef>
                <a:spcPts val="1800"/>
              </a:spcBef>
              <a:defRPr b="1" sz="2400">
                <a:solidFill>
                  <a:srgbClr val="4996D1"/>
                </a:solidFill>
              </a:defRPr>
            </a:pPr>
            <a:r>
              <a:t>Market-based finance </a:t>
            </a:r>
            <a:r>
              <a:rPr>
                <a:solidFill>
                  <a:srgbClr val="44546A"/>
                </a:solidFill>
              </a:rPr>
              <a:t>is an alternative to traditional lending.</a:t>
            </a:r>
          </a:p>
        </p:txBody>
      </p:sp>
      <p:sp>
        <p:nvSpPr>
          <p:cNvPr id="364" name="To keep the promises fundraisers made to the backers."/>
          <p:cNvSpPr txBox="1"/>
          <p:nvPr/>
        </p:nvSpPr>
        <p:spPr>
          <a:xfrm>
            <a:off x="3799213" y="5893954"/>
            <a:ext cx="6785907" cy="791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90000"/>
              </a:lnSpc>
              <a:spcBef>
                <a:spcPts val="1800"/>
              </a:spcBef>
              <a:defRPr b="1" sz="2400">
                <a:solidFill>
                  <a:srgbClr val="44546A"/>
                </a:solidFill>
              </a:defRPr>
            </a:pPr>
            <a:r>
              <a:t>Provide a </a:t>
            </a:r>
            <a:r>
              <a:rPr>
                <a:solidFill>
                  <a:srgbClr val="F09541"/>
                </a:solidFill>
              </a:rPr>
              <a:t>new product</a:t>
            </a:r>
            <a:r>
              <a:t> for portfolio diversification and a </a:t>
            </a:r>
            <a:r>
              <a:rPr>
                <a:solidFill>
                  <a:srgbClr val="F09541"/>
                </a:solidFill>
              </a:rPr>
              <a:t>new mind</a:t>
            </a:r>
            <a:r>
              <a:t> to the people.</a:t>
            </a:r>
          </a:p>
        </p:txBody>
      </p:sp>
      <p:sp>
        <p:nvSpPr>
          <p:cNvPr id="365" name="連接線"/>
          <p:cNvSpPr/>
          <p:nvPr/>
        </p:nvSpPr>
        <p:spPr>
          <a:xfrm rot="7765326">
            <a:off x="7779173" y="2027982"/>
            <a:ext cx="856714" cy="866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38" h="21600" fill="norm" stroke="1" extrusionOk="0">
                <a:moveTo>
                  <a:pt x="50" y="21600"/>
                </a:moveTo>
                <a:cubicBezTo>
                  <a:pt x="-662" y="7735"/>
                  <a:pt x="6301" y="535"/>
                  <a:pt x="20938" y="0"/>
                </a:cubicBezTo>
              </a:path>
            </a:pathLst>
          </a:custGeom>
          <a:ln w="38100">
            <a:solidFill>
              <a:srgbClr val="4996D1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6" name="連接線"/>
          <p:cNvSpPr/>
          <p:nvPr/>
        </p:nvSpPr>
        <p:spPr>
          <a:xfrm rot="3110596">
            <a:off x="4484866" y="2016359"/>
            <a:ext cx="1171790" cy="1210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38" h="21600" fill="norm" stroke="1" extrusionOk="0">
                <a:moveTo>
                  <a:pt x="50" y="21600"/>
                </a:moveTo>
                <a:cubicBezTo>
                  <a:pt x="-662" y="7735"/>
                  <a:pt x="6301" y="535"/>
                  <a:pt x="20938" y="0"/>
                </a:cubicBezTo>
              </a:path>
            </a:pathLst>
          </a:custGeom>
          <a:ln w="38100">
            <a:solidFill>
              <a:srgbClr val="03A5B1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7" name="連接線"/>
          <p:cNvSpPr/>
          <p:nvPr/>
        </p:nvSpPr>
        <p:spPr>
          <a:xfrm rot="20910441">
            <a:off x="4991077" y="5096859"/>
            <a:ext cx="602091" cy="712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38" h="21600" fill="norm" stroke="1" extrusionOk="0">
                <a:moveTo>
                  <a:pt x="50" y="21600"/>
                </a:moveTo>
                <a:cubicBezTo>
                  <a:pt x="-662" y="7735"/>
                  <a:pt x="6301" y="535"/>
                  <a:pt x="20938" y="0"/>
                </a:cubicBezTo>
              </a:path>
            </a:pathLst>
          </a:custGeom>
          <a:ln w="38100">
            <a:solidFill>
              <a:srgbClr val="F39507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0" name="文字版面配置區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71" name="圖片 3" descr="圖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下載.png" descr="下載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5482" y="1759336"/>
            <a:ext cx="1697248" cy="1697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images.png" descr="imag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5448" y="4331970"/>
            <a:ext cx="1697311" cy="16973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8" name="群組"/>
          <p:cNvGrpSpPr/>
          <p:nvPr/>
        </p:nvGrpSpPr>
        <p:grpSpPr>
          <a:xfrm>
            <a:off x="340069" y="343101"/>
            <a:ext cx="5357841" cy="637725"/>
            <a:chOff x="0" y="0"/>
            <a:chExt cx="5357840" cy="637724"/>
          </a:xfrm>
        </p:grpSpPr>
        <p:sp>
          <p:nvSpPr>
            <p:cNvPr id="375" name="正方形"/>
            <p:cNvSpPr/>
            <p:nvPr/>
          </p:nvSpPr>
          <p:spPr>
            <a:xfrm>
              <a:off x="-1" y="0"/>
              <a:ext cx="535378" cy="535372"/>
            </a:xfrm>
            <a:prstGeom prst="rect">
              <a:avLst/>
            </a:prstGeom>
            <a:solidFill>
              <a:srgbClr val="4C99D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76" name="Government Policy: Hindering Policies"/>
            <p:cNvSpPr txBox="1"/>
            <p:nvPr/>
          </p:nvSpPr>
          <p:spPr>
            <a:xfrm>
              <a:off x="719183" y="69566"/>
              <a:ext cx="4638657" cy="434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defRPr b="1" sz="22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Government Policy: Facilitating Policies</a:t>
              </a:r>
            </a:p>
          </p:txBody>
        </p:sp>
        <p:sp>
          <p:nvSpPr>
            <p:cNvPr id="377" name="正方形"/>
            <p:cNvSpPr/>
            <p:nvPr/>
          </p:nvSpPr>
          <p:spPr>
            <a:xfrm>
              <a:off x="332627" y="351153"/>
              <a:ext cx="286572" cy="286572"/>
            </a:xfrm>
            <a:prstGeom prst="rect">
              <a:avLst/>
            </a:prstGeom>
            <a:noFill/>
            <a:ln w="12700" cap="flat">
              <a:solidFill>
                <a:srgbClr val="0032A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sp>
        <p:nvSpPr>
          <p:cNvPr id="379" name="Regulatory Sandbox"/>
          <p:cNvSpPr txBox="1"/>
          <p:nvPr/>
        </p:nvSpPr>
        <p:spPr>
          <a:xfrm>
            <a:off x="2849104" y="1650469"/>
            <a:ext cx="2627815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400">
                <a:solidFill>
                  <a:srgbClr val="515151"/>
                </a:solidFill>
              </a:defRPr>
            </a:lvl1pPr>
          </a:lstStyle>
          <a:p>
            <a:pPr/>
            <a:r>
              <a:t>Regulatory Sandbox</a:t>
            </a:r>
          </a:p>
        </p:txBody>
      </p:sp>
      <p:sp>
        <p:nvSpPr>
          <p:cNvPr id="380" name="Amendment of Company Law"/>
          <p:cNvSpPr txBox="1"/>
          <p:nvPr/>
        </p:nvSpPr>
        <p:spPr>
          <a:xfrm>
            <a:off x="2849104" y="4298155"/>
            <a:ext cx="3845824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400">
                <a:solidFill>
                  <a:srgbClr val="515151"/>
                </a:solidFill>
              </a:defRPr>
            </a:lvl1pPr>
          </a:lstStyle>
          <a:p>
            <a:pPr/>
            <a:r>
              <a:t>Amendment of Company Law</a:t>
            </a:r>
          </a:p>
        </p:txBody>
      </p:sp>
      <p:sp>
        <p:nvSpPr>
          <p:cNvPr id="381" name="Budding entrepreneurs are able to experiment their state-of-the-art products in the markets.…"/>
          <p:cNvSpPr txBox="1"/>
          <p:nvPr/>
        </p:nvSpPr>
        <p:spPr>
          <a:xfrm>
            <a:off x="2849105" y="2154777"/>
            <a:ext cx="8690569" cy="1424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899" indent="-342899">
              <a:spcBef>
                <a:spcPts val="1200"/>
              </a:spcBef>
              <a:buSzPct val="100000"/>
              <a:buFont typeface="Helvetica"/>
              <a:buChar char="✓"/>
              <a:defRPr sz="2200">
                <a:solidFill>
                  <a:srgbClr val="44546A"/>
                </a:solidFill>
              </a:defRPr>
            </a:pPr>
            <a:r>
              <a:t>Entrepreneurs are able to experiment their products in the markets.</a:t>
            </a:r>
            <a:endParaRPr sz="1900"/>
          </a:p>
          <a:p>
            <a:pPr marL="342899" indent="-342899">
              <a:spcBef>
                <a:spcPts val="1200"/>
              </a:spcBef>
              <a:buSzPct val="100000"/>
              <a:buFont typeface="Helvetica"/>
              <a:buChar char="✓"/>
              <a:defRPr sz="2200">
                <a:solidFill>
                  <a:srgbClr val="44546A"/>
                </a:solidFill>
              </a:defRPr>
            </a:pPr>
            <a:r>
              <a:t>Fewer policy constraints during experiment period.</a:t>
            </a:r>
            <a:endParaRPr sz="1900"/>
          </a:p>
          <a:p>
            <a:pPr marL="342899" indent="-342899">
              <a:spcBef>
                <a:spcPts val="1200"/>
              </a:spcBef>
              <a:buSzPct val="100000"/>
              <a:buFont typeface="Helvetica"/>
              <a:buChar char="✓"/>
              <a:defRPr sz="2200">
                <a:solidFill>
                  <a:srgbClr val="44546A"/>
                </a:solidFill>
              </a:defRPr>
            </a:pPr>
            <a:r>
              <a:t>Frequent interaction between the start-ups and the policy maker.</a:t>
            </a:r>
          </a:p>
        </p:txBody>
      </p:sp>
      <p:sp>
        <p:nvSpPr>
          <p:cNvPr id="382" name="Acknowledge credits and services have capital value and can be used as stocks.…"/>
          <p:cNvSpPr txBox="1"/>
          <p:nvPr/>
        </p:nvSpPr>
        <p:spPr>
          <a:xfrm>
            <a:off x="2849105" y="4849040"/>
            <a:ext cx="8156352" cy="929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1200"/>
              </a:spcBef>
              <a:buSzPct val="100000"/>
              <a:buFont typeface="Helvetica"/>
              <a:buChar char="✓"/>
              <a:defRPr sz="2200">
                <a:solidFill>
                  <a:srgbClr val="44546A"/>
                </a:solidFill>
              </a:defRPr>
            </a:pPr>
            <a:r>
              <a:t>Credits and services have capital values and can be transferred.</a:t>
            </a:r>
          </a:p>
          <a:p>
            <a:pPr marL="342900" indent="-342900">
              <a:spcBef>
                <a:spcPts val="1200"/>
              </a:spcBef>
              <a:buSzPct val="100000"/>
              <a:buFont typeface="Helvetica"/>
              <a:buChar char="✓"/>
              <a:defRPr sz="2200">
                <a:solidFill>
                  <a:srgbClr val="44546A"/>
                </a:solidFill>
              </a:defRPr>
            </a:pPr>
            <a:r>
              <a:t>Introducing no-par value stock.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群組"/>
          <p:cNvGrpSpPr/>
          <p:nvPr/>
        </p:nvGrpSpPr>
        <p:grpSpPr>
          <a:xfrm>
            <a:off x="340071" y="343101"/>
            <a:ext cx="5233327" cy="637725"/>
            <a:chOff x="0" y="0"/>
            <a:chExt cx="5233326" cy="637724"/>
          </a:xfrm>
        </p:grpSpPr>
        <p:sp>
          <p:nvSpPr>
            <p:cNvPr id="384" name="正方形"/>
            <p:cNvSpPr/>
            <p:nvPr/>
          </p:nvSpPr>
          <p:spPr>
            <a:xfrm>
              <a:off x="-1" y="0"/>
              <a:ext cx="535377" cy="535372"/>
            </a:xfrm>
            <a:prstGeom prst="rect">
              <a:avLst/>
            </a:prstGeom>
            <a:solidFill>
              <a:srgbClr val="4C99D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85" name="Government Policy: Hindering Policies"/>
            <p:cNvSpPr txBox="1"/>
            <p:nvPr/>
          </p:nvSpPr>
          <p:spPr>
            <a:xfrm>
              <a:off x="717589" y="69566"/>
              <a:ext cx="4515737" cy="434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defRPr b="1" sz="22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Government Policy: Hindering Policies</a:t>
              </a:r>
            </a:p>
          </p:txBody>
        </p:sp>
        <p:sp>
          <p:nvSpPr>
            <p:cNvPr id="386" name="正方形"/>
            <p:cNvSpPr/>
            <p:nvPr/>
          </p:nvSpPr>
          <p:spPr>
            <a:xfrm>
              <a:off x="332626" y="351153"/>
              <a:ext cx="286572" cy="286572"/>
            </a:xfrm>
            <a:prstGeom prst="rect">
              <a:avLst/>
            </a:prstGeom>
            <a:noFill/>
            <a:ln w="12700" cap="flat">
              <a:solidFill>
                <a:srgbClr val="0032A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91" name="群組 12"/>
          <p:cNvGrpSpPr/>
          <p:nvPr/>
        </p:nvGrpSpPr>
        <p:grpSpPr>
          <a:xfrm>
            <a:off x="1425067" y="4610200"/>
            <a:ext cx="9057887" cy="1502722"/>
            <a:chOff x="0" y="0"/>
            <a:chExt cx="9057886" cy="1502720"/>
          </a:xfrm>
        </p:grpSpPr>
        <p:sp>
          <p:nvSpPr>
            <p:cNvPr id="388" name="矩形 55"/>
            <p:cNvSpPr/>
            <p:nvPr/>
          </p:nvSpPr>
          <p:spPr>
            <a:xfrm>
              <a:off x="606733" y="365004"/>
              <a:ext cx="8451153" cy="1137716"/>
            </a:xfrm>
            <a:prstGeom prst="rect">
              <a:avLst/>
            </a:prstGeom>
            <a:noFill/>
            <a:ln w="19050" cap="flat">
              <a:solidFill>
                <a:srgbClr val="D0CECE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9" name="Non-predesignated account cannot transfer more than 30,000 N.T.D. within one day, which causes a weak Internet cash-flow connection."/>
            <p:cNvSpPr txBox="1"/>
            <p:nvPr/>
          </p:nvSpPr>
          <p:spPr>
            <a:xfrm>
              <a:off x="1522989" y="487692"/>
              <a:ext cx="7143010" cy="897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defTabSz="457200">
                <a:lnSpc>
                  <a:spcPts val="3200"/>
                </a:lnSpc>
                <a:defRPr b="1" sz="2200">
                  <a:solidFill>
                    <a:srgbClr val="44546A"/>
                  </a:solidFill>
                </a:defRPr>
              </a:lvl1pPr>
            </a:lstStyle>
            <a:p>
              <a:pPr/>
              <a:r>
                <a:t>Non-authorization account cannot transfer more than 30,000 N.T.D. (≃1,000U.S.D) within a day.</a:t>
              </a:r>
            </a:p>
          </p:txBody>
        </p:sp>
        <p:pic>
          <p:nvPicPr>
            <p:cNvPr id="390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1213471" cy="12134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5" name="群組 11"/>
          <p:cNvGrpSpPr/>
          <p:nvPr/>
        </p:nvGrpSpPr>
        <p:grpSpPr>
          <a:xfrm>
            <a:off x="1432436" y="3007570"/>
            <a:ext cx="9050517" cy="1502721"/>
            <a:chOff x="0" y="0"/>
            <a:chExt cx="9050516" cy="1502720"/>
          </a:xfrm>
        </p:grpSpPr>
        <p:sp>
          <p:nvSpPr>
            <p:cNvPr id="392" name="矩形 54"/>
            <p:cNvSpPr/>
            <p:nvPr/>
          </p:nvSpPr>
          <p:spPr>
            <a:xfrm>
              <a:off x="608596" y="365004"/>
              <a:ext cx="8441920" cy="1137716"/>
            </a:xfrm>
            <a:prstGeom prst="rect">
              <a:avLst/>
            </a:prstGeom>
            <a:noFill/>
            <a:ln w="19050" cap="flat">
              <a:solidFill>
                <a:srgbClr val="D0CECE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3" name="Some new start-ups with avant-garde insight or are in grey areas were prohibited by the government."/>
            <p:cNvSpPr txBox="1"/>
            <p:nvPr/>
          </p:nvSpPr>
          <p:spPr>
            <a:xfrm>
              <a:off x="1493519" y="452526"/>
              <a:ext cx="7165111" cy="897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defTabSz="457200">
                <a:lnSpc>
                  <a:spcPts val="3200"/>
                </a:lnSpc>
                <a:defRPr b="1" sz="2200">
                  <a:solidFill>
                    <a:srgbClr val="44546A"/>
                  </a:solidFill>
                </a:defRPr>
              </a:lvl1pPr>
            </a:lstStyle>
            <a:p>
              <a:pPr/>
              <a:r>
                <a:t>Some new start-ups with avant-garde insights are prohibited by the government.</a:t>
              </a:r>
            </a:p>
          </p:txBody>
        </p:sp>
        <p:pic>
          <p:nvPicPr>
            <p:cNvPr id="394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1219890" cy="12134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10"/>
          <p:cNvGrpSpPr/>
          <p:nvPr/>
        </p:nvGrpSpPr>
        <p:grpSpPr>
          <a:xfrm>
            <a:off x="1432434" y="1411785"/>
            <a:ext cx="9050517" cy="1495873"/>
            <a:chOff x="0" y="0"/>
            <a:chExt cx="9050516" cy="1495872"/>
          </a:xfrm>
        </p:grpSpPr>
        <p:sp>
          <p:nvSpPr>
            <p:cNvPr id="396" name="矩形 9"/>
            <p:cNvSpPr/>
            <p:nvPr/>
          </p:nvSpPr>
          <p:spPr>
            <a:xfrm>
              <a:off x="577261" y="358155"/>
              <a:ext cx="8473255" cy="1137717"/>
            </a:xfrm>
            <a:prstGeom prst="rect">
              <a:avLst/>
            </a:prstGeom>
            <a:noFill/>
            <a:ln w="19050" cap="flat">
              <a:solidFill>
                <a:srgbClr val="D0CECE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7" name="The Taiwanese government is very strict with foreign investment and immigration."/>
            <p:cNvSpPr txBox="1"/>
            <p:nvPr/>
          </p:nvSpPr>
          <p:spPr>
            <a:xfrm>
              <a:off x="1493518" y="472435"/>
              <a:ext cx="7165112" cy="897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defTabSz="457200">
                <a:lnSpc>
                  <a:spcPts val="3200"/>
                </a:lnSpc>
                <a:defRPr b="1" sz="2200">
                  <a:solidFill>
                    <a:srgbClr val="44546A"/>
                  </a:solidFill>
                </a:defRPr>
              </a:lvl1pPr>
            </a:lstStyle>
            <a:p>
              <a:pPr/>
              <a:r>
                <a:t>The Taiwanese government is strict with foreign investment and immigration.</a:t>
              </a:r>
            </a:p>
          </p:txBody>
        </p:sp>
        <p:pic>
          <p:nvPicPr>
            <p:cNvPr id="398" name="Picture 6" descr="Picture 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1219891" cy="1219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0" name="矩形 13"/>
          <p:cNvSpPr/>
          <p:nvPr/>
        </p:nvSpPr>
        <p:spPr>
          <a:xfrm>
            <a:off x="10702159" y="1769947"/>
            <a:ext cx="231228" cy="1137708"/>
          </a:xfrm>
          <a:prstGeom prst="rect">
            <a:avLst/>
          </a:prstGeom>
          <a:solidFill>
            <a:srgbClr val="D0CECE"/>
          </a:solidFill>
          <a:ln w="19050">
            <a:solidFill>
              <a:srgbClr val="D0CECE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1" name="矩形 60"/>
          <p:cNvSpPr/>
          <p:nvPr/>
        </p:nvSpPr>
        <p:spPr>
          <a:xfrm>
            <a:off x="10702156" y="3372579"/>
            <a:ext cx="231235" cy="1137714"/>
          </a:xfrm>
          <a:prstGeom prst="rect">
            <a:avLst/>
          </a:prstGeom>
          <a:solidFill>
            <a:srgbClr val="D0CECE"/>
          </a:solidFill>
          <a:ln w="19050">
            <a:solidFill>
              <a:srgbClr val="D0CECE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2" name="矩形 61"/>
          <p:cNvSpPr/>
          <p:nvPr/>
        </p:nvSpPr>
        <p:spPr>
          <a:xfrm>
            <a:off x="10702156" y="4975209"/>
            <a:ext cx="231235" cy="1137714"/>
          </a:xfrm>
          <a:prstGeom prst="rect">
            <a:avLst/>
          </a:prstGeom>
          <a:solidFill>
            <a:srgbClr val="D0CECE"/>
          </a:solidFill>
          <a:ln w="19050">
            <a:solidFill>
              <a:srgbClr val="D0CECE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BENEFIT"/>
          <p:cNvSpPr txBox="1"/>
          <p:nvPr>
            <p:ph type="body" sz="quarter" idx="4294967295"/>
          </p:nvPr>
        </p:nvSpPr>
        <p:spPr>
          <a:xfrm>
            <a:off x="3175000" y="1325955"/>
            <a:ext cx="4931982" cy="572993"/>
          </a:xfrm>
          <a:prstGeom prst="rect">
            <a:avLst/>
          </a:prstGeom>
        </p:spPr>
        <p:txBody>
          <a:bodyPr lIns="0" tIns="0" rIns="0" bIns="0"/>
          <a:lstStyle>
            <a:lvl1pPr marL="0" indent="0" defTabSz="1218987">
              <a:lnSpc>
                <a:spcPct val="100000"/>
              </a:lnSpc>
              <a:spcBef>
                <a:spcPts val="600"/>
              </a:spcBef>
              <a:buSzTx/>
              <a:buNone/>
              <a:defRPr b="1">
                <a:solidFill>
                  <a:srgbClr val="4C99D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BENEFIT</a:t>
            </a:r>
          </a:p>
        </p:txBody>
      </p:sp>
      <p:sp>
        <p:nvSpPr>
          <p:cNvPr id="407" name="Content Placeholder 3"/>
          <p:cNvSpPr txBox="1"/>
          <p:nvPr/>
        </p:nvSpPr>
        <p:spPr>
          <a:xfrm>
            <a:off x="3175000" y="4618034"/>
            <a:ext cx="4931982" cy="572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1218987">
              <a:spcBef>
                <a:spcPts val="600"/>
              </a:spcBef>
              <a:defRPr b="1" sz="2800">
                <a:solidFill>
                  <a:srgbClr val="4C99D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COST</a:t>
            </a:r>
          </a:p>
        </p:txBody>
      </p:sp>
      <p:grpSp>
        <p:nvGrpSpPr>
          <p:cNvPr id="423" name="Group 19"/>
          <p:cNvGrpSpPr/>
          <p:nvPr/>
        </p:nvGrpSpPr>
        <p:grpSpPr>
          <a:xfrm>
            <a:off x="1142985" y="1279727"/>
            <a:ext cx="1604998" cy="1683862"/>
            <a:chOff x="-2" y="-6"/>
            <a:chExt cx="1604996" cy="1683860"/>
          </a:xfrm>
        </p:grpSpPr>
        <p:grpSp>
          <p:nvGrpSpPr>
            <p:cNvPr id="421" name="Group 20"/>
            <p:cNvGrpSpPr/>
            <p:nvPr/>
          </p:nvGrpSpPr>
          <p:grpSpPr>
            <a:xfrm>
              <a:off x="-3" y="162141"/>
              <a:ext cx="1604998" cy="1521714"/>
              <a:chOff x="-1" y="0"/>
              <a:chExt cx="1604996" cy="1521712"/>
            </a:xfrm>
          </p:grpSpPr>
          <p:sp>
            <p:nvSpPr>
              <p:cNvPr id="408" name="Freeform 6"/>
              <p:cNvSpPr/>
              <p:nvPr/>
            </p:nvSpPr>
            <p:spPr>
              <a:xfrm>
                <a:off x="-2" y="271855"/>
                <a:ext cx="1604998" cy="12498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183" y="0"/>
                    </a:moveTo>
                    <a:lnTo>
                      <a:pt x="21600" y="20387"/>
                    </a:lnTo>
                    <a:lnTo>
                      <a:pt x="14301" y="21600"/>
                    </a:lnTo>
                    <a:lnTo>
                      <a:pt x="7419" y="20387"/>
                    </a:lnTo>
                    <a:lnTo>
                      <a:pt x="0" y="21600"/>
                    </a:lnTo>
                    <a:lnTo>
                      <a:pt x="0" y="1392"/>
                    </a:lnTo>
                    <a:lnTo>
                      <a:pt x="21183" y="0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218987">
                  <a:defRPr sz="2400"/>
                </a:pPr>
              </a:p>
            </p:txBody>
          </p:sp>
          <p:sp>
            <p:nvSpPr>
              <p:cNvPr id="409" name="Freeform 7"/>
              <p:cNvSpPr/>
              <p:nvPr/>
            </p:nvSpPr>
            <p:spPr>
              <a:xfrm>
                <a:off x="551284" y="1375"/>
                <a:ext cx="536838" cy="14501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21600" y="18976"/>
                    </a:lnTo>
                    <a:lnTo>
                      <a:pt x="21572" y="18965"/>
                    </a:lnTo>
                    <a:lnTo>
                      <a:pt x="0" y="21600"/>
                    </a:lnTo>
                    <a:lnTo>
                      <a:pt x="0" y="2778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6F7F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218987">
                  <a:defRPr sz="2400"/>
                </a:pPr>
              </a:p>
            </p:txBody>
          </p:sp>
          <p:sp>
            <p:nvSpPr>
              <p:cNvPr id="410" name="Freeform 8"/>
              <p:cNvSpPr/>
              <p:nvPr/>
            </p:nvSpPr>
            <p:spPr>
              <a:xfrm>
                <a:off x="27532" y="13765"/>
                <a:ext cx="523760" cy="14377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2616"/>
                    </a:lnTo>
                    <a:lnTo>
                      <a:pt x="21600" y="21600"/>
                    </a:lnTo>
                    <a:lnTo>
                      <a:pt x="0" y="189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218987">
                  <a:defRPr sz="2400"/>
                </a:pPr>
              </a:p>
            </p:txBody>
          </p:sp>
          <p:sp>
            <p:nvSpPr>
              <p:cNvPr id="411" name="Freeform 9"/>
              <p:cNvSpPr/>
              <p:nvPr/>
            </p:nvSpPr>
            <p:spPr>
              <a:xfrm>
                <a:off x="1088115" y="-1"/>
                <a:ext cx="516881" cy="14515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1" y="0"/>
                    </a:moveTo>
                    <a:lnTo>
                      <a:pt x="21600" y="2827"/>
                    </a:lnTo>
                    <a:lnTo>
                      <a:pt x="21600" y="21600"/>
                    </a:lnTo>
                    <a:lnTo>
                      <a:pt x="0" y="18978"/>
                    </a:lnTo>
                    <a:lnTo>
                      <a:pt x="0" y="2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218987">
                  <a:defRPr sz="2400"/>
                </a:pPr>
              </a:p>
            </p:txBody>
          </p:sp>
          <p:sp>
            <p:nvSpPr>
              <p:cNvPr id="412" name="Freeform 10"/>
              <p:cNvSpPr/>
              <p:nvPr/>
            </p:nvSpPr>
            <p:spPr>
              <a:xfrm>
                <a:off x="89473" y="481768"/>
                <a:ext cx="335183" cy="7680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12774"/>
                    </a:lnTo>
                    <a:lnTo>
                      <a:pt x="6653" y="21600"/>
                    </a:lnTo>
                    <a:lnTo>
                      <a:pt x="931" y="207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E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218987">
                  <a:defRPr sz="2400"/>
                </a:pPr>
              </a:p>
            </p:txBody>
          </p:sp>
          <p:sp>
            <p:nvSpPr>
              <p:cNvPr id="413" name="Freeform 11"/>
              <p:cNvSpPr/>
              <p:nvPr/>
            </p:nvSpPr>
            <p:spPr>
              <a:xfrm>
                <a:off x="89473" y="105990"/>
                <a:ext cx="461819" cy="8018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4246"/>
                    </a:lnTo>
                    <a:lnTo>
                      <a:pt x="21600" y="20562"/>
                    </a:lnTo>
                    <a:lnTo>
                      <a:pt x="18703" y="21600"/>
                    </a:lnTo>
                    <a:lnTo>
                      <a:pt x="0" y="65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E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218987">
                  <a:defRPr sz="2400"/>
                </a:pPr>
              </a:p>
            </p:txBody>
          </p:sp>
          <p:sp>
            <p:nvSpPr>
              <p:cNvPr id="414" name="Freeform 12"/>
              <p:cNvSpPr/>
              <p:nvPr/>
            </p:nvSpPr>
            <p:spPr>
              <a:xfrm>
                <a:off x="1088115" y="83966"/>
                <a:ext cx="237453" cy="191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8" y="0"/>
                    </a:moveTo>
                    <a:lnTo>
                      <a:pt x="21600" y="9479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DDDE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218987">
                  <a:defRPr sz="2400"/>
                </a:pPr>
              </a:p>
            </p:txBody>
          </p:sp>
          <p:sp>
            <p:nvSpPr>
              <p:cNvPr id="415" name="Freeform 13"/>
              <p:cNvSpPr/>
              <p:nvPr/>
            </p:nvSpPr>
            <p:spPr>
              <a:xfrm>
                <a:off x="551284" y="83966"/>
                <a:ext cx="536838" cy="785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21600" y="5263"/>
                    </a:lnTo>
                    <a:lnTo>
                      <a:pt x="21462" y="5320"/>
                    </a:lnTo>
                    <a:lnTo>
                      <a:pt x="194" y="21505"/>
                    </a:lnTo>
                    <a:lnTo>
                      <a:pt x="0" y="21600"/>
                    </a:lnTo>
                    <a:lnTo>
                      <a:pt x="0" y="4941"/>
                    </a:lnTo>
                    <a:lnTo>
                      <a:pt x="194" y="4998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CBC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218987">
                  <a:defRPr sz="2400"/>
                </a:pPr>
              </a:p>
            </p:txBody>
          </p:sp>
          <p:sp>
            <p:nvSpPr>
              <p:cNvPr id="416" name="Freeform 14"/>
              <p:cNvSpPr/>
              <p:nvPr/>
            </p:nvSpPr>
            <p:spPr>
              <a:xfrm>
                <a:off x="1088115" y="611158"/>
                <a:ext cx="452183" cy="750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10315"/>
                    </a:lnTo>
                    <a:lnTo>
                      <a:pt x="21600" y="21600"/>
                    </a:lnTo>
                    <a:lnTo>
                      <a:pt x="230" y="16908"/>
                    </a:lnTo>
                    <a:lnTo>
                      <a:pt x="0" y="169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59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218987">
                  <a:defRPr sz="2400"/>
                </a:pPr>
              </a:p>
            </p:txBody>
          </p:sp>
          <p:sp>
            <p:nvSpPr>
              <p:cNvPr id="417" name="Freeform 15"/>
              <p:cNvSpPr/>
              <p:nvPr/>
            </p:nvSpPr>
            <p:spPr>
              <a:xfrm>
                <a:off x="330356" y="1021351"/>
                <a:ext cx="220936" cy="3585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17288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859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218987">
                  <a:defRPr sz="2400"/>
                </a:pPr>
              </a:p>
            </p:txBody>
          </p:sp>
          <p:sp>
            <p:nvSpPr>
              <p:cNvPr id="418" name="Freeform 16"/>
              <p:cNvSpPr/>
              <p:nvPr/>
            </p:nvSpPr>
            <p:spPr>
              <a:xfrm>
                <a:off x="551284" y="571240"/>
                <a:ext cx="536838" cy="8107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951" y="0"/>
                    </a:moveTo>
                    <a:lnTo>
                      <a:pt x="21572" y="1045"/>
                    </a:lnTo>
                    <a:lnTo>
                      <a:pt x="21600" y="1063"/>
                    </a:lnTo>
                    <a:lnTo>
                      <a:pt x="21600" y="16778"/>
                    </a:lnTo>
                    <a:lnTo>
                      <a:pt x="194" y="21600"/>
                    </a:lnTo>
                    <a:lnTo>
                      <a:pt x="0" y="21545"/>
                    </a:lnTo>
                    <a:lnTo>
                      <a:pt x="0" y="11992"/>
                    </a:lnTo>
                    <a:lnTo>
                      <a:pt x="194" y="11808"/>
                    </a:lnTo>
                    <a:lnTo>
                      <a:pt x="15951" y="0"/>
                    </a:lnTo>
                    <a:close/>
                  </a:path>
                </a:pathLst>
              </a:custGeom>
              <a:solidFill>
                <a:srgbClr val="4243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218987">
                  <a:defRPr sz="2400"/>
                </a:pPr>
              </a:p>
            </p:txBody>
          </p:sp>
          <p:sp>
            <p:nvSpPr>
              <p:cNvPr id="419" name="Freeform 17"/>
              <p:cNvSpPr/>
              <p:nvPr/>
            </p:nvSpPr>
            <p:spPr>
              <a:xfrm>
                <a:off x="1017914" y="430838"/>
                <a:ext cx="70209" cy="68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20541" y="20509"/>
                    </a:lnTo>
                    <a:lnTo>
                      <a:pt x="0" y="20509"/>
                    </a:lnTo>
                    <a:lnTo>
                      <a:pt x="21388" y="218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2C9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218987">
                  <a:defRPr sz="2400"/>
                </a:pPr>
              </a:p>
            </p:txBody>
          </p:sp>
          <p:sp>
            <p:nvSpPr>
              <p:cNvPr id="420" name="Freeform 18"/>
              <p:cNvSpPr/>
              <p:nvPr/>
            </p:nvSpPr>
            <p:spPr>
              <a:xfrm>
                <a:off x="1088115" y="229872"/>
                <a:ext cx="452183" cy="6359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9140"/>
                    </a:lnTo>
                    <a:lnTo>
                      <a:pt x="0" y="682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DDED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218987">
                  <a:defRPr sz="2400"/>
                </a:pPr>
              </a:p>
            </p:txBody>
          </p:sp>
        </p:grpSp>
        <p:sp>
          <p:nvSpPr>
            <p:cNvPr id="422" name="指紋"/>
            <p:cNvSpPr/>
            <p:nvPr/>
          </p:nvSpPr>
          <p:spPr>
            <a:xfrm>
              <a:off x="307827" y="-7"/>
              <a:ext cx="478024" cy="683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588" fill="norm" stroke="1" extrusionOk="0">
                  <a:moveTo>
                    <a:pt x="11316" y="2"/>
                  </a:moveTo>
                  <a:cubicBezTo>
                    <a:pt x="10523" y="-12"/>
                    <a:pt x="9696" y="42"/>
                    <a:pt x="8758" y="162"/>
                  </a:cubicBezTo>
                  <a:cubicBezTo>
                    <a:pt x="8532" y="191"/>
                    <a:pt x="8384" y="343"/>
                    <a:pt x="8426" y="502"/>
                  </a:cubicBezTo>
                  <a:cubicBezTo>
                    <a:pt x="8467" y="660"/>
                    <a:pt x="8684" y="764"/>
                    <a:pt x="8910" y="735"/>
                  </a:cubicBezTo>
                  <a:cubicBezTo>
                    <a:pt x="10385" y="545"/>
                    <a:pt x="11724" y="487"/>
                    <a:pt x="13465" y="815"/>
                  </a:cubicBezTo>
                  <a:cubicBezTo>
                    <a:pt x="13501" y="821"/>
                    <a:pt x="13536" y="825"/>
                    <a:pt x="13572" y="825"/>
                  </a:cubicBezTo>
                  <a:cubicBezTo>
                    <a:pt x="13755" y="825"/>
                    <a:pt x="13924" y="738"/>
                    <a:pt x="13974" y="608"/>
                  </a:cubicBezTo>
                  <a:cubicBezTo>
                    <a:pt x="14033" y="452"/>
                    <a:pt x="13903" y="293"/>
                    <a:pt x="13681" y="251"/>
                  </a:cubicBezTo>
                  <a:cubicBezTo>
                    <a:pt x="12872" y="99"/>
                    <a:pt x="12110" y="17"/>
                    <a:pt x="11316" y="2"/>
                  </a:cubicBezTo>
                  <a:close/>
                  <a:moveTo>
                    <a:pt x="10490" y="1122"/>
                  </a:moveTo>
                  <a:cubicBezTo>
                    <a:pt x="10184" y="1126"/>
                    <a:pt x="9884" y="1138"/>
                    <a:pt x="9592" y="1159"/>
                  </a:cubicBezTo>
                  <a:cubicBezTo>
                    <a:pt x="7233" y="1324"/>
                    <a:pt x="5640" y="1854"/>
                    <a:pt x="4719" y="2268"/>
                  </a:cubicBezTo>
                  <a:cubicBezTo>
                    <a:pt x="4526" y="2355"/>
                    <a:pt x="4470" y="2535"/>
                    <a:pt x="4595" y="2670"/>
                  </a:cubicBezTo>
                  <a:cubicBezTo>
                    <a:pt x="4674" y="2757"/>
                    <a:pt x="4808" y="2804"/>
                    <a:pt x="4944" y="2804"/>
                  </a:cubicBezTo>
                  <a:cubicBezTo>
                    <a:pt x="5021" y="2804"/>
                    <a:pt x="5098" y="2790"/>
                    <a:pt x="5168" y="2759"/>
                  </a:cubicBezTo>
                  <a:cubicBezTo>
                    <a:pt x="6012" y="2378"/>
                    <a:pt x="7481" y="1892"/>
                    <a:pt x="9676" y="1738"/>
                  </a:cubicBezTo>
                  <a:cubicBezTo>
                    <a:pt x="11544" y="1607"/>
                    <a:pt x="14446" y="1888"/>
                    <a:pt x="15792" y="2514"/>
                  </a:cubicBezTo>
                  <a:cubicBezTo>
                    <a:pt x="15984" y="2603"/>
                    <a:pt x="16244" y="2564"/>
                    <a:pt x="16371" y="2430"/>
                  </a:cubicBezTo>
                  <a:cubicBezTo>
                    <a:pt x="16498" y="2296"/>
                    <a:pt x="16445" y="2116"/>
                    <a:pt x="16254" y="2027"/>
                  </a:cubicBezTo>
                  <a:cubicBezTo>
                    <a:pt x="15028" y="1457"/>
                    <a:pt x="12633" y="1095"/>
                    <a:pt x="10490" y="1122"/>
                  </a:cubicBezTo>
                  <a:close/>
                  <a:moveTo>
                    <a:pt x="11051" y="2357"/>
                  </a:moveTo>
                  <a:cubicBezTo>
                    <a:pt x="10755" y="2349"/>
                    <a:pt x="10458" y="2350"/>
                    <a:pt x="10163" y="2361"/>
                  </a:cubicBezTo>
                  <a:cubicBezTo>
                    <a:pt x="9825" y="2373"/>
                    <a:pt x="9489" y="2399"/>
                    <a:pt x="9155" y="2437"/>
                  </a:cubicBezTo>
                  <a:cubicBezTo>
                    <a:pt x="6183" y="2777"/>
                    <a:pt x="4139" y="3394"/>
                    <a:pt x="1848" y="5679"/>
                  </a:cubicBezTo>
                  <a:cubicBezTo>
                    <a:pt x="1716" y="5810"/>
                    <a:pt x="1762" y="5992"/>
                    <a:pt x="1950" y="6084"/>
                  </a:cubicBezTo>
                  <a:cubicBezTo>
                    <a:pt x="2137" y="6177"/>
                    <a:pt x="2396" y="6146"/>
                    <a:pt x="2528" y="6014"/>
                  </a:cubicBezTo>
                  <a:cubicBezTo>
                    <a:pt x="4662" y="3886"/>
                    <a:pt x="6479" y="3333"/>
                    <a:pt x="9289" y="3011"/>
                  </a:cubicBezTo>
                  <a:cubicBezTo>
                    <a:pt x="11728" y="2732"/>
                    <a:pt x="14346" y="3216"/>
                    <a:pt x="16291" y="4307"/>
                  </a:cubicBezTo>
                  <a:cubicBezTo>
                    <a:pt x="17861" y="5186"/>
                    <a:pt x="19547" y="7126"/>
                    <a:pt x="18666" y="11366"/>
                  </a:cubicBezTo>
                  <a:cubicBezTo>
                    <a:pt x="18633" y="11525"/>
                    <a:pt x="18788" y="11673"/>
                    <a:pt x="19016" y="11696"/>
                  </a:cubicBezTo>
                  <a:cubicBezTo>
                    <a:pt x="19036" y="11698"/>
                    <a:pt x="19058" y="11698"/>
                    <a:pt x="19078" y="11698"/>
                  </a:cubicBezTo>
                  <a:cubicBezTo>
                    <a:pt x="19281" y="11698"/>
                    <a:pt x="19457" y="11594"/>
                    <a:pt x="19487" y="11449"/>
                  </a:cubicBezTo>
                  <a:cubicBezTo>
                    <a:pt x="20005" y="8958"/>
                    <a:pt x="19961" y="5619"/>
                    <a:pt x="16810" y="3853"/>
                  </a:cubicBezTo>
                  <a:cubicBezTo>
                    <a:pt x="15182" y="2940"/>
                    <a:pt x="13124" y="2416"/>
                    <a:pt x="11051" y="2357"/>
                  </a:cubicBezTo>
                  <a:close/>
                  <a:moveTo>
                    <a:pt x="17949" y="3011"/>
                  </a:moveTo>
                  <a:cubicBezTo>
                    <a:pt x="17843" y="3016"/>
                    <a:pt x="17739" y="3049"/>
                    <a:pt x="17663" y="3110"/>
                  </a:cubicBezTo>
                  <a:cubicBezTo>
                    <a:pt x="17513" y="3231"/>
                    <a:pt x="17532" y="3417"/>
                    <a:pt x="17706" y="3522"/>
                  </a:cubicBezTo>
                  <a:cubicBezTo>
                    <a:pt x="19031" y="4332"/>
                    <a:pt x="19902" y="5435"/>
                    <a:pt x="20296" y="6804"/>
                  </a:cubicBezTo>
                  <a:cubicBezTo>
                    <a:pt x="20336" y="6942"/>
                    <a:pt x="20509" y="7039"/>
                    <a:pt x="20703" y="7039"/>
                  </a:cubicBezTo>
                  <a:cubicBezTo>
                    <a:pt x="20730" y="7039"/>
                    <a:pt x="20757" y="7036"/>
                    <a:pt x="20785" y="7032"/>
                  </a:cubicBezTo>
                  <a:cubicBezTo>
                    <a:pt x="21010" y="7000"/>
                    <a:pt x="21155" y="6847"/>
                    <a:pt x="21110" y="6689"/>
                  </a:cubicBezTo>
                  <a:cubicBezTo>
                    <a:pt x="20678" y="5192"/>
                    <a:pt x="19718" y="3978"/>
                    <a:pt x="18251" y="3082"/>
                  </a:cubicBezTo>
                  <a:cubicBezTo>
                    <a:pt x="18165" y="3030"/>
                    <a:pt x="18055" y="3006"/>
                    <a:pt x="17949" y="3011"/>
                  </a:cubicBezTo>
                  <a:close/>
                  <a:moveTo>
                    <a:pt x="11155" y="3788"/>
                  </a:moveTo>
                  <a:cubicBezTo>
                    <a:pt x="10636" y="3792"/>
                    <a:pt x="10209" y="3802"/>
                    <a:pt x="9815" y="3823"/>
                  </a:cubicBezTo>
                  <a:cubicBezTo>
                    <a:pt x="9586" y="3835"/>
                    <a:pt x="9413" y="3976"/>
                    <a:pt x="9431" y="4136"/>
                  </a:cubicBezTo>
                  <a:cubicBezTo>
                    <a:pt x="9448" y="4297"/>
                    <a:pt x="9649" y="4415"/>
                    <a:pt x="9877" y="4404"/>
                  </a:cubicBezTo>
                  <a:cubicBezTo>
                    <a:pt x="10253" y="4384"/>
                    <a:pt x="10662" y="4374"/>
                    <a:pt x="11162" y="4371"/>
                  </a:cubicBezTo>
                  <a:cubicBezTo>
                    <a:pt x="14114" y="4354"/>
                    <a:pt x="15681" y="5594"/>
                    <a:pt x="16477" y="6641"/>
                  </a:cubicBezTo>
                  <a:cubicBezTo>
                    <a:pt x="16847" y="7126"/>
                    <a:pt x="17054" y="7891"/>
                    <a:pt x="17080" y="8851"/>
                  </a:cubicBezTo>
                  <a:cubicBezTo>
                    <a:pt x="17101" y="9607"/>
                    <a:pt x="17003" y="10370"/>
                    <a:pt x="16904" y="10833"/>
                  </a:cubicBezTo>
                  <a:cubicBezTo>
                    <a:pt x="16870" y="10993"/>
                    <a:pt x="17027" y="11142"/>
                    <a:pt x="17254" y="11166"/>
                  </a:cubicBezTo>
                  <a:cubicBezTo>
                    <a:pt x="17275" y="11168"/>
                    <a:pt x="17296" y="11169"/>
                    <a:pt x="17316" y="11169"/>
                  </a:cubicBezTo>
                  <a:cubicBezTo>
                    <a:pt x="17518" y="11169"/>
                    <a:pt x="17694" y="11065"/>
                    <a:pt x="17725" y="10920"/>
                  </a:cubicBezTo>
                  <a:cubicBezTo>
                    <a:pt x="17792" y="10611"/>
                    <a:pt x="18342" y="7853"/>
                    <a:pt x="17212" y="6367"/>
                  </a:cubicBezTo>
                  <a:cubicBezTo>
                    <a:pt x="16477" y="5401"/>
                    <a:pt x="14724" y="3788"/>
                    <a:pt x="11227" y="3788"/>
                  </a:cubicBezTo>
                  <a:cubicBezTo>
                    <a:pt x="11203" y="3788"/>
                    <a:pt x="11180" y="3788"/>
                    <a:pt x="11155" y="3788"/>
                  </a:cubicBezTo>
                  <a:close/>
                  <a:moveTo>
                    <a:pt x="7748" y="4101"/>
                  </a:moveTo>
                  <a:cubicBezTo>
                    <a:pt x="7694" y="4099"/>
                    <a:pt x="7639" y="4103"/>
                    <a:pt x="7585" y="4115"/>
                  </a:cubicBezTo>
                  <a:cubicBezTo>
                    <a:pt x="6329" y="4411"/>
                    <a:pt x="5311" y="4929"/>
                    <a:pt x="4384" y="5747"/>
                  </a:cubicBezTo>
                  <a:cubicBezTo>
                    <a:pt x="2176" y="7694"/>
                    <a:pt x="2673" y="10159"/>
                    <a:pt x="2989" y="11129"/>
                  </a:cubicBezTo>
                  <a:cubicBezTo>
                    <a:pt x="3489" y="12660"/>
                    <a:pt x="5289" y="15181"/>
                    <a:pt x="7329" y="16583"/>
                  </a:cubicBezTo>
                  <a:cubicBezTo>
                    <a:pt x="9934" y="18374"/>
                    <a:pt x="12639" y="19625"/>
                    <a:pt x="17376" y="19905"/>
                  </a:cubicBezTo>
                  <a:cubicBezTo>
                    <a:pt x="17387" y="19905"/>
                    <a:pt x="17401" y="19905"/>
                    <a:pt x="17413" y="19905"/>
                  </a:cubicBezTo>
                  <a:cubicBezTo>
                    <a:pt x="17626" y="19905"/>
                    <a:pt x="17806" y="19790"/>
                    <a:pt x="17825" y="19638"/>
                  </a:cubicBezTo>
                  <a:cubicBezTo>
                    <a:pt x="17844" y="19478"/>
                    <a:pt x="17676" y="19337"/>
                    <a:pt x="17447" y="19324"/>
                  </a:cubicBezTo>
                  <a:cubicBezTo>
                    <a:pt x="12959" y="19058"/>
                    <a:pt x="10389" y="17870"/>
                    <a:pt x="7912" y="16167"/>
                  </a:cubicBezTo>
                  <a:cubicBezTo>
                    <a:pt x="5980" y="14839"/>
                    <a:pt x="4274" y="12450"/>
                    <a:pt x="3801" y="10999"/>
                  </a:cubicBezTo>
                  <a:cubicBezTo>
                    <a:pt x="3511" y="10111"/>
                    <a:pt x="3050" y="7859"/>
                    <a:pt x="5034" y="6110"/>
                  </a:cubicBezTo>
                  <a:cubicBezTo>
                    <a:pt x="5857" y="5384"/>
                    <a:pt x="6751" y="4926"/>
                    <a:pt x="7848" y="4668"/>
                  </a:cubicBezTo>
                  <a:cubicBezTo>
                    <a:pt x="8065" y="4617"/>
                    <a:pt x="8184" y="4452"/>
                    <a:pt x="8111" y="4300"/>
                  </a:cubicBezTo>
                  <a:cubicBezTo>
                    <a:pt x="8056" y="4185"/>
                    <a:pt x="7910" y="4110"/>
                    <a:pt x="7748" y="4101"/>
                  </a:cubicBezTo>
                  <a:close/>
                  <a:moveTo>
                    <a:pt x="10498" y="5117"/>
                  </a:moveTo>
                  <a:cubicBezTo>
                    <a:pt x="9986" y="5127"/>
                    <a:pt x="9470" y="5180"/>
                    <a:pt x="8964" y="5279"/>
                  </a:cubicBezTo>
                  <a:cubicBezTo>
                    <a:pt x="7538" y="5556"/>
                    <a:pt x="6335" y="6162"/>
                    <a:pt x="5580" y="6987"/>
                  </a:cubicBezTo>
                  <a:cubicBezTo>
                    <a:pt x="4717" y="7928"/>
                    <a:pt x="4460" y="9116"/>
                    <a:pt x="4838" y="10425"/>
                  </a:cubicBezTo>
                  <a:cubicBezTo>
                    <a:pt x="5103" y="11342"/>
                    <a:pt x="5660" y="12347"/>
                    <a:pt x="6403" y="13254"/>
                  </a:cubicBezTo>
                  <a:cubicBezTo>
                    <a:pt x="6480" y="13348"/>
                    <a:pt x="6619" y="13400"/>
                    <a:pt x="6763" y="13400"/>
                  </a:cubicBezTo>
                  <a:cubicBezTo>
                    <a:pt x="6834" y="13400"/>
                    <a:pt x="6904" y="13388"/>
                    <a:pt x="6969" y="13362"/>
                  </a:cubicBezTo>
                  <a:cubicBezTo>
                    <a:pt x="7168" y="13282"/>
                    <a:pt x="7237" y="13103"/>
                    <a:pt x="7123" y="12964"/>
                  </a:cubicBezTo>
                  <a:cubicBezTo>
                    <a:pt x="6433" y="12122"/>
                    <a:pt x="5898" y="11155"/>
                    <a:pt x="5654" y="10310"/>
                  </a:cubicBezTo>
                  <a:cubicBezTo>
                    <a:pt x="4891" y="7666"/>
                    <a:pt x="7079" y="6250"/>
                    <a:pt x="9185" y="5841"/>
                  </a:cubicBezTo>
                  <a:cubicBezTo>
                    <a:pt x="12084" y="5277"/>
                    <a:pt x="14297" y="6355"/>
                    <a:pt x="14984" y="7710"/>
                  </a:cubicBezTo>
                  <a:cubicBezTo>
                    <a:pt x="15377" y="8486"/>
                    <a:pt x="15322" y="9279"/>
                    <a:pt x="15207" y="9807"/>
                  </a:cubicBezTo>
                  <a:cubicBezTo>
                    <a:pt x="15172" y="9967"/>
                    <a:pt x="15327" y="10115"/>
                    <a:pt x="15554" y="10140"/>
                  </a:cubicBezTo>
                  <a:cubicBezTo>
                    <a:pt x="15781" y="10164"/>
                    <a:pt x="15994" y="10055"/>
                    <a:pt x="16028" y="9896"/>
                  </a:cubicBezTo>
                  <a:cubicBezTo>
                    <a:pt x="16157" y="9302"/>
                    <a:pt x="16216" y="8405"/>
                    <a:pt x="15765" y="7515"/>
                  </a:cubicBezTo>
                  <a:cubicBezTo>
                    <a:pt x="15275" y="6547"/>
                    <a:pt x="14302" y="5825"/>
                    <a:pt x="12951" y="5428"/>
                  </a:cubicBezTo>
                  <a:cubicBezTo>
                    <a:pt x="12188" y="5204"/>
                    <a:pt x="11349" y="5100"/>
                    <a:pt x="10498" y="5117"/>
                  </a:cubicBezTo>
                  <a:close/>
                  <a:moveTo>
                    <a:pt x="10249" y="6470"/>
                  </a:moveTo>
                  <a:cubicBezTo>
                    <a:pt x="9714" y="6493"/>
                    <a:pt x="9195" y="6588"/>
                    <a:pt x="8723" y="6755"/>
                  </a:cubicBezTo>
                  <a:cubicBezTo>
                    <a:pt x="7321" y="7253"/>
                    <a:pt x="6115" y="8504"/>
                    <a:pt x="6937" y="10524"/>
                  </a:cubicBezTo>
                  <a:cubicBezTo>
                    <a:pt x="8636" y="14696"/>
                    <a:pt x="12976" y="16231"/>
                    <a:pt x="13160" y="16294"/>
                  </a:cubicBezTo>
                  <a:cubicBezTo>
                    <a:pt x="13219" y="16314"/>
                    <a:pt x="13282" y="16326"/>
                    <a:pt x="13344" y="16326"/>
                  </a:cubicBezTo>
                  <a:cubicBezTo>
                    <a:pt x="13497" y="16326"/>
                    <a:pt x="13643" y="16265"/>
                    <a:pt x="13716" y="16162"/>
                  </a:cubicBezTo>
                  <a:cubicBezTo>
                    <a:pt x="13817" y="16018"/>
                    <a:pt x="13733" y="15844"/>
                    <a:pt x="13527" y="15772"/>
                  </a:cubicBezTo>
                  <a:cubicBezTo>
                    <a:pt x="13517" y="15769"/>
                    <a:pt x="12466" y="15398"/>
                    <a:pt x="11232" y="14548"/>
                  </a:cubicBezTo>
                  <a:cubicBezTo>
                    <a:pt x="10097" y="13767"/>
                    <a:pt x="8570" y="12407"/>
                    <a:pt x="7738" y="10364"/>
                  </a:cubicBezTo>
                  <a:cubicBezTo>
                    <a:pt x="7158" y="8938"/>
                    <a:pt x="7665" y="7783"/>
                    <a:pt x="9098" y="7275"/>
                  </a:cubicBezTo>
                  <a:cubicBezTo>
                    <a:pt x="10285" y="6854"/>
                    <a:pt x="12162" y="6945"/>
                    <a:pt x="13480" y="8138"/>
                  </a:cubicBezTo>
                  <a:cubicBezTo>
                    <a:pt x="13621" y="8265"/>
                    <a:pt x="13881" y="8289"/>
                    <a:pt x="14063" y="8190"/>
                  </a:cubicBezTo>
                  <a:cubicBezTo>
                    <a:pt x="14245" y="8091"/>
                    <a:pt x="14278" y="7909"/>
                    <a:pt x="14138" y="7781"/>
                  </a:cubicBezTo>
                  <a:cubicBezTo>
                    <a:pt x="13444" y="7154"/>
                    <a:pt x="12537" y="6728"/>
                    <a:pt x="11515" y="6552"/>
                  </a:cubicBezTo>
                  <a:cubicBezTo>
                    <a:pt x="11274" y="6510"/>
                    <a:pt x="11032" y="6484"/>
                    <a:pt x="10790" y="6472"/>
                  </a:cubicBezTo>
                  <a:cubicBezTo>
                    <a:pt x="10609" y="6463"/>
                    <a:pt x="10428" y="6463"/>
                    <a:pt x="10249" y="6470"/>
                  </a:cubicBezTo>
                  <a:close/>
                  <a:moveTo>
                    <a:pt x="1513" y="6625"/>
                  </a:moveTo>
                  <a:cubicBezTo>
                    <a:pt x="1352" y="6634"/>
                    <a:pt x="1204" y="6710"/>
                    <a:pt x="1151" y="6825"/>
                  </a:cubicBezTo>
                  <a:cubicBezTo>
                    <a:pt x="840" y="7491"/>
                    <a:pt x="640" y="8405"/>
                    <a:pt x="640" y="9153"/>
                  </a:cubicBezTo>
                  <a:cubicBezTo>
                    <a:pt x="640" y="9314"/>
                    <a:pt x="827" y="9444"/>
                    <a:pt x="1056" y="9444"/>
                  </a:cubicBezTo>
                  <a:cubicBezTo>
                    <a:pt x="1286" y="9444"/>
                    <a:pt x="1471" y="9314"/>
                    <a:pt x="1471" y="9153"/>
                  </a:cubicBezTo>
                  <a:cubicBezTo>
                    <a:pt x="1471" y="8461"/>
                    <a:pt x="1657" y="7618"/>
                    <a:pt x="1942" y="7006"/>
                  </a:cubicBezTo>
                  <a:cubicBezTo>
                    <a:pt x="2013" y="6853"/>
                    <a:pt x="1895" y="6687"/>
                    <a:pt x="1677" y="6637"/>
                  </a:cubicBezTo>
                  <a:cubicBezTo>
                    <a:pt x="1622" y="6625"/>
                    <a:pt x="1567" y="6622"/>
                    <a:pt x="1513" y="6625"/>
                  </a:cubicBezTo>
                  <a:close/>
                  <a:moveTo>
                    <a:pt x="11103" y="7922"/>
                  </a:moveTo>
                  <a:cubicBezTo>
                    <a:pt x="10772" y="7915"/>
                    <a:pt x="10418" y="7967"/>
                    <a:pt x="10043" y="8101"/>
                  </a:cubicBezTo>
                  <a:cubicBezTo>
                    <a:pt x="8588" y="8624"/>
                    <a:pt x="8195" y="9727"/>
                    <a:pt x="8994" y="11053"/>
                  </a:cubicBezTo>
                  <a:cubicBezTo>
                    <a:pt x="9789" y="12373"/>
                    <a:pt x="11392" y="13857"/>
                    <a:pt x="12892" y="14663"/>
                  </a:cubicBezTo>
                  <a:cubicBezTo>
                    <a:pt x="15647" y="16143"/>
                    <a:pt x="19244" y="16329"/>
                    <a:pt x="19395" y="16336"/>
                  </a:cubicBezTo>
                  <a:cubicBezTo>
                    <a:pt x="19405" y="16336"/>
                    <a:pt x="19413" y="16336"/>
                    <a:pt x="19423" y="16336"/>
                  </a:cubicBezTo>
                  <a:cubicBezTo>
                    <a:pt x="19639" y="16336"/>
                    <a:pt x="19822" y="16219"/>
                    <a:pt x="19837" y="16065"/>
                  </a:cubicBezTo>
                  <a:cubicBezTo>
                    <a:pt x="19852" y="15904"/>
                    <a:pt x="19679" y="15764"/>
                    <a:pt x="19450" y="15753"/>
                  </a:cubicBezTo>
                  <a:cubicBezTo>
                    <a:pt x="19415" y="15752"/>
                    <a:pt x="15949" y="15571"/>
                    <a:pt x="13398" y="14200"/>
                  </a:cubicBezTo>
                  <a:cubicBezTo>
                    <a:pt x="12023" y="13462"/>
                    <a:pt x="10494" y="12042"/>
                    <a:pt x="9761" y="10825"/>
                  </a:cubicBezTo>
                  <a:cubicBezTo>
                    <a:pt x="9141" y="9796"/>
                    <a:pt x="9383" y="8993"/>
                    <a:pt x="10423" y="8620"/>
                  </a:cubicBezTo>
                  <a:cubicBezTo>
                    <a:pt x="10782" y="8491"/>
                    <a:pt x="11733" y="8149"/>
                    <a:pt x="13217" y="9844"/>
                  </a:cubicBezTo>
                  <a:cubicBezTo>
                    <a:pt x="13658" y="10347"/>
                    <a:pt x="14786" y="11410"/>
                    <a:pt x="15343" y="11767"/>
                  </a:cubicBezTo>
                  <a:cubicBezTo>
                    <a:pt x="15513" y="11876"/>
                    <a:pt x="15774" y="11867"/>
                    <a:pt x="15929" y="11748"/>
                  </a:cubicBezTo>
                  <a:cubicBezTo>
                    <a:pt x="16084" y="11630"/>
                    <a:pt x="16073" y="11446"/>
                    <a:pt x="15904" y="11338"/>
                  </a:cubicBezTo>
                  <a:cubicBezTo>
                    <a:pt x="15438" y="11038"/>
                    <a:pt x="14377" y="10055"/>
                    <a:pt x="13927" y="9540"/>
                  </a:cubicBezTo>
                  <a:cubicBezTo>
                    <a:pt x="13548" y="9107"/>
                    <a:pt x="12539" y="7955"/>
                    <a:pt x="11103" y="7922"/>
                  </a:cubicBezTo>
                  <a:close/>
                  <a:moveTo>
                    <a:pt x="21078" y="8390"/>
                  </a:moveTo>
                  <a:cubicBezTo>
                    <a:pt x="20848" y="8397"/>
                    <a:pt x="20670" y="8534"/>
                    <a:pt x="20681" y="8694"/>
                  </a:cubicBezTo>
                  <a:cubicBezTo>
                    <a:pt x="20741" y="9617"/>
                    <a:pt x="20681" y="10537"/>
                    <a:pt x="20497" y="11506"/>
                  </a:cubicBezTo>
                  <a:cubicBezTo>
                    <a:pt x="20467" y="11666"/>
                    <a:pt x="20627" y="11812"/>
                    <a:pt x="20854" y="11833"/>
                  </a:cubicBezTo>
                  <a:cubicBezTo>
                    <a:pt x="20873" y="11835"/>
                    <a:pt x="20891" y="11835"/>
                    <a:pt x="20909" y="11835"/>
                  </a:cubicBezTo>
                  <a:cubicBezTo>
                    <a:pt x="21114" y="11835"/>
                    <a:pt x="21293" y="11730"/>
                    <a:pt x="21321" y="11583"/>
                  </a:cubicBezTo>
                  <a:cubicBezTo>
                    <a:pt x="21511" y="10579"/>
                    <a:pt x="21574" y="9626"/>
                    <a:pt x="21512" y="8668"/>
                  </a:cubicBezTo>
                  <a:cubicBezTo>
                    <a:pt x="21501" y="8508"/>
                    <a:pt x="21308" y="8385"/>
                    <a:pt x="21078" y="8390"/>
                  </a:cubicBezTo>
                  <a:close/>
                  <a:moveTo>
                    <a:pt x="11309" y="9289"/>
                  </a:moveTo>
                  <a:cubicBezTo>
                    <a:pt x="11115" y="9271"/>
                    <a:pt x="10940" y="9303"/>
                    <a:pt x="10800" y="9347"/>
                  </a:cubicBezTo>
                  <a:cubicBezTo>
                    <a:pt x="10473" y="9448"/>
                    <a:pt x="10335" y="9609"/>
                    <a:pt x="10277" y="9727"/>
                  </a:cubicBezTo>
                  <a:cubicBezTo>
                    <a:pt x="10100" y="10088"/>
                    <a:pt x="10396" y="10523"/>
                    <a:pt x="10770" y="11013"/>
                  </a:cubicBezTo>
                  <a:cubicBezTo>
                    <a:pt x="11154" y="11514"/>
                    <a:pt x="12115" y="12574"/>
                    <a:pt x="13281" y="13371"/>
                  </a:cubicBezTo>
                  <a:cubicBezTo>
                    <a:pt x="13446" y="13483"/>
                    <a:pt x="13709" y="13481"/>
                    <a:pt x="13870" y="13366"/>
                  </a:cubicBezTo>
                  <a:cubicBezTo>
                    <a:pt x="14030" y="13250"/>
                    <a:pt x="14026" y="13066"/>
                    <a:pt x="13862" y="12953"/>
                  </a:cubicBezTo>
                  <a:cubicBezTo>
                    <a:pt x="12766" y="12204"/>
                    <a:pt x="11839" y="11175"/>
                    <a:pt x="11502" y="10736"/>
                  </a:cubicBezTo>
                  <a:cubicBezTo>
                    <a:pt x="11362" y="10553"/>
                    <a:pt x="10990" y="10066"/>
                    <a:pt x="11063" y="9917"/>
                  </a:cubicBezTo>
                  <a:cubicBezTo>
                    <a:pt x="11065" y="9912"/>
                    <a:pt x="11071" y="9898"/>
                    <a:pt x="11135" y="9879"/>
                  </a:cubicBezTo>
                  <a:cubicBezTo>
                    <a:pt x="11195" y="9860"/>
                    <a:pt x="11224" y="9852"/>
                    <a:pt x="11339" y="9934"/>
                  </a:cubicBezTo>
                  <a:cubicBezTo>
                    <a:pt x="11514" y="10060"/>
                    <a:pt x="11727" y="10312"/>
                    <a:pt x="11976" y="10604"/>
                  </a:cubicBezTo>
                  <a:cubicBezTo>
                    <a:pt x="12509" y="11228"/>
                    <a:pt x="13502" y="12390"/>
                    <a:pt x="15440" y="13160"/>
                  </a:cubicBezTo>
                  <a:cubicBezTo>
                    <a:pt x="17683" y="14052"/>
                    <a:pt x="20202" y="14171"/>
                    <a:pt x="20308" y="14176"/>
                  </a:cubicBezTo>
                  <a:cubicBezTo>
                    <a:pt x="20317" y="14176"/>
                    <a:pt x="20327" y="14176"/>
                    <a:pt x="20336" y="14176"/>
                  </a:cubicBezTo>
                  <a:cubicBezTo>
                    <a:pt x="20553" y="14176"/>
                    <a:pt x="20736" y="14057"/>
                    <a:pt x="20750" y="13903"/>
                  </a:cubicBezTo>
                  <a:cubicBezTo>
                    <a:pt x="20764" y="13742"/>
                    <a:pt x="20589" y="13604"/>
                    <a:pt x="20360" y="13593"/>
                  </a:cubicBezTo>
                  <a:cubicBezTo>
                    <a:pt x="20336" y="13592"/>
                    <a:pt x="17921" y="13476"/>
                    <a:pt x="15850" y="12653"/>
                  </a:cubicBezTo>
                  <a:cubicBezTo>
                    <a:pt x="14102" y="11958"/>
                    <a:pt x="13184" y="10883"/>
                    <a:pt x="12691" y="10305"/>
                  </a:cubicBezTo>
                  <a:cubicBezTo>
                    <a:pt x="12404" y="9968"/>
                    <a:pt x="12176" y="9700"/>
                    <a:pt x="11932" y="9526"/>
                  </a:cubicBezTo>
                  <a:cubicBezTo>
                    <a:pt x="11718" y="9373"/>
                    <a:pt x="11503" y="9307"/>
                    <a:pt x="11309" y="9289"/>
                  </a:cubicBezTo>
                  <a:close/>
                  <a:moveTo>
                    <a:pt x="1215" y="10075"/>
                  </a:moveTo>
                  <a:cubicBezTo>
                    <a:pt x="986" y="10089"/>
                    <a:pt x="818" y="10231"/>
                    <a:pt x="838" y="10392"/>
                  </a:cubicBezTo>
                  <a:cubicBezTo>
                    <a:pt x="999" y="11678"/>
                    <a:pt x="2205" y="14433"/>
                    <a:pt x="3969" y="16049"/>
                  </a:cubicBezTo>
                  <a:cubicBezTo>
                    <a:pt x="4763" y="16776"/>
                    <a:pt x="5615" y="17435"/>
                    <a:pt x="6500" y="18009"/>
                  </a:cubicBezTo>
                  <a:cubicBezTo>
                    <a:pt x="6580" y="18061"/>
                    <a:pt x="6682" y="18087"/>
                    <a:pt x="6783" y="18087"/>
                  </a:cubicBezTo>
                  <a:cubicBezTo>
                    <a:pt x="6895" y="18087"/>
                    <a:pt x="7006" y="18055"/>
                    <a:pt x="7088" y="17993"/>
                  </a:cubicBezTo>
                  <a:cubicBezTo>
                    <a:pt x="7244" y="17875"/>
                    <a:pt x="7232" y="17690"/>
                    <a:pt x="7063" y="17581"/>
                  </a:cubicBezTo>
                  <a:cubicBezTo>
                    <a:pt x="6213" y="17030"/>
                    <a:pt x="5394" y="16395"/>
                    <a:pt x="4629" y="15694"/>
                  </a:cubicBezTo>
                  <a:cubicBezTo>
                    <a:pt x="2960" y="14165"/>
                    <a:pt x="1816" y="11559"/>
                    <a:pt x="1664" y="10341"/>
                  </a:cubicBezTo>
                  <a:cubicBezTo>
                    <a:pt x="1644" y="10181"/>
                    <a:pt x="1444" y="10061"/>
                    <a:pt x="1215" y="10075"/>
                  </a:cubicBezTo>
                  <a:close/>
                  <a:moveTo>
                    <a:pt x="17038" y="11823"/>
                  </a:moveTo>
                  <a:cubicBezTo>
                    <a:pt x="16876" y="11823"/>
                    <a:pt x="16721" y="11889"/>
                    <a:pt x="16653" y="12000"/>
                  </a:cubicBezTo>
                  <a:cubicBezTo>
                    <a:pt x="16564" y="12148"/>
                    <a:pt x="16663" y="12320"/>
                    <a:pt x="16874" y="12383"/>
                  </a:cubicBezTo>
                  <a:cubicBezTo>
                    <a:pt x="18935" y="12996"/>
                    <a:pt x="20623" y="13006"/>
                    <a:pt x="20708" y="13006"/>
                  </a:cubicBezTo>
                  <a:cubicBezTo>
                    <a:pt x="20937" y="13005"/>
                    <a:pt x="21123" y="12874"/>
                    <a:pt x="21122" y="12713"/>
                  </a:cubicBezTo>
                  <a:cubicBezTo>
                    <a:pt x="21122" y="12553"/>
                    <a:pt x="20938" y="12423"/>
                    <a:pt x="20708" y="12423"/>
                  </a:cubicBezTo>
                  <a:cubicBezTo>
                    <a:pt x="20688" y="12423"/>
                    <a:pt x="19113" y="12417"/>
                    <a:pt x="17199" y="11847"/>
                  </a:cubicBezTo>
                  <a:cubicBezTo>
                    <a:pt x="17147" y="11832"/>
                    <a:pt x="17092" y="11823"/>
                    <a:pt x="17038" y="11823"/>
                  </a:cubicBezTo>
                  <a:close/>
                  <a:moveTo>
                    <a:pt x="362" y="12860"/>
                  </a:moveTo>
                  <a:cubicBezTo>
                    <a:pt x="134" y="12881"/>
                    <a:pt x="-26" y="13027"/>
                    <a:pt x="4" y="13186"/>
                  </a:cubicBezTo>
                  <a:cubicBezTo>
                    <a:pt x="131" y="13851"/>
                    <a:pt x="641" y="14606"/>
                    <a:pt x="977" y="15105"/>
                  </a:cubicBezTo>
                  <a:cubicBezTo>
                    <a:pt x="1064" y="15235"/>
                    <a:pt x="1139" y="15347"/>
                    <a:pt x="1190" y="15432"/>
                  </a:cubicBezTo>
                  <a:cubicBezTo>
                    <a:pt x="1258" y="15543"/>
                    <a:pt x="1411" y="15609"/>
                    <a:pt x="1572" y="15609"/>
                  </a:cubicBezTo>
                  <a:cubicBezTo>
                    <a:pt x="1627" y="15609"/>
                    <a:pt x="1683" y="15602"/>
                    <a:pt x="1736" y="15586"/>
                  </a:cubicBezTo>
                  <a:cubicBezTo>
                    <a:pt x="1948" y="15523"/>
                    <a:pt x="2044" y="15352"/>
                    <a:pt x="1955" y="15204"/>
                  </a:cubicBezTo>
                  <a:cubicBezTo>
                    <a:pt x="1897" y="15108"/>
                    <a:pt x="1820" y="14991"/>
                    <a:pt x="1729" y="14856"/>
                  </a:cubicBezTo>
                  <a:cubicBezTo>
                    <a:pt x="1415" y="14390"/>
                    <a:pt x="940" y="13685"/>
                    <a:pt x="831" y="13110"/>
                  </a:cubicBezTo>
                  <a:cubicBezTo>
                    <a:pt x="800" y="12950"/>
                    <a:pt x="589" y="12838"/>
                    <a:pt x="362" y="12860"/>
                  </a:cubicBezTo>
                  <a:close/>
                  <a:moveTo>
                    <a:pt x="15130" y="13701"/>
                  </a:moveTo>
                  <a:cubicBezTo>
                    <a:pt x="14968" y="13694"/>
                    <a:pt x="14808" y="13753"/>
                    <a:pt x="14731" y="13861"/>
                  </a:cubicBezTo>
                  <a:cubicBezTo>
                    <a:pt x="14628" y="14005"/>
                    <a:pt x="14712" y="14180"/>
                    <a:pt x="14917" y="14253"/>
                  </a:cubicBezTo>
                  <a:cubicBezTo>
                    <a:pt x="17270" y="15080"/>
                    <a:pt x="19721" y="15239"/>
                    <a:pt x="19825" y="15246"/>
                  </a:cubicBezTo>
                  <a:cubicBezTo>
                    <a:pt x="19837" y="15246"/>
                    <a:pt x="19850" y="15247"/>
                    <a:pt x="19862" y="15247"/>
                  </a:cubicBezTo>
                  <a:cubicBezTo>
                    <a:pt x="20075" y="15247"/>
                    <a:pt x="20255" y="15133"/>
                    <a:pt x="20274" y="14981"/>
                  </a:cubicBezTo>
                  <a:cubicBezTo>
                    <a:pt x="20294" y="14821"/>
                    <a:pt x="20125" y="14679"/>
                    <a:pt x="19896" y="14665"/>
                  </a:cubicBezTo>
                  <a:cubicBezTo>
                    <a:pt x="19873" y="14663"/>
                    <a:pt x="17495" y="14508"/>
                    <a:pt x="15289" y="13733"/>
                  </a:cubicBezTo>
                  <a:cubicBezTo>
                    <a:pt x="15237" y="13714"/>
                    <a:pt x="15184" y="13704"/>
                    <a:pt x="15130" y="13701"/>
                  </a:cubicBezTo>
                  <a:close/>
                  <a:moveTo>
                    <a:pt x="7942" y="14159"/>
                  </a:moveTo>
                  <a:cubicBezTo>
                    <a:pt x="7889" y="14166"/>
                    <a:pt x="7838" y="14180"/>
                    <a:pt x="7790" y="14202"/>
                  </a:cubicBezTo>
                  <a:cubicBezTo>
                    <a:pt x="7600" y="14292"/>
                    <a:pt x="7548" y="14474"/>
                    <a:pt x="7676" y="14607"/>
                  </a:cubicBezTo>
                  <a:cubicBezTo>
                    <a:pt x="8982" y="15969"/>
                    <a:pt x="10834" y="17022"/>
                    <a:pt x="13180" y="17738"/>
                  </a:cubicBezTo>
                  <a:cubicBezTo>
                    <a:pt x="15329" y="18393"/>
                    <a:pt x="17276" y="18577"/>
                    <a:pt x="18244" y="18628"/>
                  </a:cubicBezTo>
                  <a:cubicBezTo>
                    <a:pt x="18255" y="18629"/>
                    <a:pt x="18263" y="18628"/>
                    <a:pt x="18274" y="18628"/>
                  </a:cubicBezTo>
                  <a:cubicBezTo>
                    <a:pt x="18489" y="18628"/>
                    <a:pt x="18672" y="18512"/>
                    <a:pt x="18688" y="18359"/>
                  </a:cubicBezTo>
                  <a:cubicBezTo>
                    <a:pt x="18705" y="18198"/>
                    <a:pt x="18535" y="18058"/>
                    <a:pt x="18306" y="18045"/>
                  </a:cubicBezTo>
                  <a:cubicBezTo>
                    <a:pt x="17569" y="18007"/>
                    <a:pt x="15625" y="17848"/>
                    <a:pt x="13512" y="17204"/>
                  </a:cubicBezTo>
                  <a:cubicBezTo>
                    <a:pt x="11314" y="16533"/>
                    <a:pt x="9582" y="15550"/>
                    <a:pt x="8366" y="14282"/>
                  </a:cubicBezTo>
                  <a:cubicBezTo>
                    <a:pt x="8270" y="14182"/>
                    <a:pt x="8101" y="14137"/>
                    <a:pt x="7942" y="14159"/>
                  </a:cubicBezTo>
                  <a:close/>
                  <a:moveTo>
                    <a:pt x="2436" y="16226"/>
                  </a:moveTo>
                  <a:cubicBezTo>
                    <a:pt x="2330" y="16217"/>
                    <a:pt x="2219" y="16236"/>
                    <a:pt x="2128" y="16286"/>
                  </a:cubicBezTo>
                  <a:cubicBezTo>
                    <a:pt x="1947" y="16384"/>
                    <a:pt x="1916" y="16567"/>
                    <a:pt x="2056" y="16694"/>
                  </a:cubicBezTo>
                  <a:cubicBezTo>
                    <a:pt x="4641" y="19029"/>
                    <a:pt x="6845" y="20424"/>
                    <a:pt x="11723" y="21572"/>
                  </a:cubicBezTo>
                  <a:cubicBezTo>
                    <a:pt x="11767" y="21583"/>
                    <a:pt x="11811" y="21588"/>
                    <a:pt x="11855" y="21588"/>
                  </a:cubicBezTo>
                  <a:cubicBezTo>
                    <a:pt x="12028" y="21588"/>
                    <a:pt x="12191" y="21512"/>
                    <a:pt x="12249" y="21390"/>
                  </a:cubicBezTo>
                  <a:cubicBezTo>
                    <a:pt x="12322" y="21237"/>
                    <a:pt x="12206" y="21072"/>
                    <a:pt x="11989" y="21021"/>
                  </a:cubicBezTo>
                  <a:cubicBezTo>
                    <a:pt x="7284" y="19913"/>
                    <a:pt x="5250" y="18627"/>
                    <a:pt x="2714" y="16336"/>
                  </a:cubicBezTo>
                  <a:cubicBezTo>
                    <a:pt x="2643" y="16272"/>
                    <a:pt x="2542" y="16236"/>
                    <a:pt x="2436" y="16226"/>
                  </a:cubicBezTo>
                  <a:close/>
                  <a:moveTo>
                    <a:pt x="15587" y="16372"/>
                  </a:moveTo>
                  <a:cubicBezTo>
                    <a:pt x="15425" y="16378"/>
                    <a:pt x="15276" y="16450"/>
                    <a:pt x="15217" y="16564"/>
                  </a:cubicBezTo>
                  <a:cubicBezTo>
                    <a:pt x="15138" y="16715"/>
                    <a:pt x="15247" y="16882"/>
                    <a:pt x="15462" y="16938"/>
                  </a:cubicBezTo>
                  <a:cubicBezTo>
                    <a:pt x="17306" y="17412"/>
                    <a:pt x="18764" y="17461"/>
                    <a:pt x="18825" y="17463"/>
                  </a:cubicBezTo>
                  <a:cubicBezTo>
                    <a:pt x="18831" y="17463"/>
                    <a:pt x="18838" y="17463"/>
                    <a:pt x="18844" y="17463"/>
                  </a:cubicBezTo>
                  <a:cubicBezTo>
                    <a:pt x="19066" y="17463"/>
                    <a:pt x="19249" y="17341"/>
                    <a:pt x="19259" y="17185"/>
                  </a:cubicBezTo>
                  <a:cubicBezTo>
                    <a:pt x="19269" y="17024"/>
                    <a:pt x="19091" y="16889"/>
                    <a:pt x="18862" y="16882"/>
                  </a:cubicBezTo>
                  <a:cubicBezTo>
                    <a:pt x="18848" y="16882"/>
                    <a:pt x="17474" y="16833"/>
                    <a:pt x="15750" y="16390"/>
                  </a:cubicBezTo>
                  <a:cubicBezTo>
                    <a:pt x="15696" y="16376"/>
                    <a:pt x="15640" y="16371"/>
                    <a:pt x="15587" y="16372"/>
                  </a:cubicBezTo>
                  <a:close/>
                  <a:moveTo>
                    <a:pt x="3039" y="18536"/>
                  </a:moveTo>
                  <a:cubicBezTo>
                    <a:pt x="2933" y="18530"/>
                    <a:pt x="2823" y="18553"/>
                    <a:pt x="2736" y="18605"/>
                  </a:cubicBezTo>
                  <a:cubicBezTo>
                    <a:pt x="2562" y="18710"/>
                    <a:pt x="2540" y="18894"/>
                    <a:pt x="2689" y="19016"/>
                  </a:cubicBezTo>
                  <a:cubicBezTo>
                    <a:pt x="3630" y="19787"/>
                    <a:pt x="4953" y="20590"/>
                    <a:pt x="6225" y="21164"/>
                  </a:cubicBezTo>
                  <a:cubicBezTo>
                    <a:pt x="6294" y="21195"/>
                    <a:pt x="6371" y="21209"/>
                    <a:pt x="6448" y="21209"/>
                  </a:cubicBezTo>
                  <a:cubicBezTo>
                    <a:pt x="6585" y="21209"/>
                    <a:pt x="6719" y="21162"/>
                    <a:pt x="6798" y="21075"/>
                  </a:cubicBezTo>
                  <a:cubicBezTo>
                    <a:pt x="6922" y="20940"/>
                    <a:pt x="6867" y="20760"/>
                    <a:pt x="6674" y="20673"/>
                  </a:cubicBezTo>
                  <a:cubicBezTo>
                    <a:pt x="5742" y="20253"/>
                    <a:pt x="4371" y="19497"/>
                    <a:pt x="3322" y="18637"/>
                  </a:cubicBezTo>
                  <a:cubicBezTo>
                    <a:pt x="3247" y="18576"/>
                    <a:pt x="3145" y="18542"/>
                    <a:pt x="3039" y="18536"/>
                  </a:cubicBezTo>
                  <a:close/>
                  <a:moveTo>
                    <a:pt x="8532" y="18541"/>
                  </a:moveTo>
                  <a:cubicBezTo>
                    <a:pt x="8428" y="18554"/>
                    <a:pt x="8330" y="18595"/>
                    <a:pt x="8264" y="18661"/>
                  </a:cubicBezTo>
                  <a:cubicBezTo>
                    <a:pt x="8133" y="18793"/>
                    <a:pt x="8180" y="18974"/>
                    <a:pt x="8369" y="19066"/>
                  </a:cubicBezTo>
                  <a:cubicBezTo>
                    <a:pt x="11666" y="20673"/>
                    <a:pt x="15614" y="21036"/>
                    <a:pt x="15780" y="21051"/>
                  </a:cubicBezTo>
                  <a:cubicBezTo>
                    <a:pt x="15798" y="21052"/>
                    <a:pt x="15815" y="21052"/>
                    <a:pt x="15832" y="21052"/>
                  </a:cubicBezTo>
                  <a:cubicBezTo>
                    <a:pt x="16039" y="21052"/>
                    <a:pt x="16218" y="20946"/>
                    <a:pt x="16244" y="20798"/>
                  </a:cubicBezTo>
                  <a:cubicBezTo>
                    <a:pt x="16273" y="20639"/>
                    <a:pt x="16112" y="20492"/>
                    <a:pt x="15884" y="20472"/>
                  </a:cubicBezTo>
                  <a:cubicBezTo>
                    <a:pt x="15846" y="20468"/>
                    <a:pt x="11973" y="20114"/>
                    <a:pt x="8843" y="18588"/>
                  </a:cubicBezTo>
                  <a:cubicBezTo>
                    <a:pt x="8748" y="18542"/>
                    <a:pt x="8637" y="18528"/>
                    <a:pt x="8532" y="1854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437" name="Group 1"/>
          <p:cNvGrpSpPr/>
          <p:nvPr/>
        </p:nvGrpSpPr>
        <p:grpSpPr>
          <a:xfrm>
            <a:off x="1143005" y="4669967"/>
            <a:ext cx="1544903" cy="1607022"/>
            <a:chOff x="1" y="-1"/>
            <a:chExt cx="1544902" cy="1607021"/>
          </a:xfrm>
        </p:grpSpPr>
        <p:grpSp>
          <p:nvGrpSpPr>
            <p:cNvPr id="434" name="Group 55"/>
            <p:cNvGrpSpPr/>
            <p:nvPr/>
          </p:nvGrpSpPr>
          <p:grpSpPr>
            <a:xfrm>
              <a:off x="1" y="843022"/>
              <a:ext cx="1544904" cy="763999"/>
              <a:chOff x="1" y="-1"/>
              <a:chExt cx="1544902" cy="763997"/>
            </a:xfrm>
          </p:grpSpPr>
          <p:sp>
            <p:nvSpPr>
              <p:cNvPr id="424" name="Freeform 5"/>
              <p:cNvSpPr/>
              <p:nvPr/>
            </p:nvSpPr>
            <p:spPr>
              <a:xfrm>
                <a:off x="1" y="293346"/>
                <a:ext cx="398923" cy="274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8" h="21600" fill="norm" stroke="1" extrusionOk="0">
                    <a:moveTo>
                      <a:pt x="14169" y="21268"/>
                    </a:moveTo>
                    <a:cubicBezTo>
                      <a:pt x="14380" y="21268"/>
                      <a:pt x="14380" y="21268"/>
                      <a:pt x="14380" y="21268"/>
                    </a:cubicBezTo>
                    <a:cubicBezTo>
                      <a:pt x="14804" y="19938"/>
                      <a:pt x="15439" y="18942"/>
                      <a:pt x="16498" y="17945"/>
                    </a:cubicBezTo>
                    <a:cubicBezTo>
                      <a:pt x="19886" y="15618"/>
                      <a:pt x="19886" y="15618"/>
                      <a:pt x="19886" y="15618"/>
                    </a:cubicBezTo>
                    <a:cubicBezTo>
                      <a:pt x="20098" y="15286"/>
                      <a:pt x="20098" y="15286"/>
                      <a:pt x="20098" y="15286"/>
                    </a:cubicBezTo>
                    <a:cubicBezTo>
                      <a:pt x="19886" y="15286"/>
                      <a:pt x="19886" y="14954"/>
                      <a:pt x="19674" y="14622"/>
                    </a:cubicBezTo>
                    <a:cubicBezTo>
                      <a:pt x="18192" y="11631"/>
                      <a:pt x="17345" y="7643"/>
                      <a:pt x="17345" y="2658"/>
                    </a:cubicBezTo>
                    <a:cubicBezTo>
                      <a:pt x="16710" y="2326"/>
                      <a:pt x="16710" y="2326"/>
                      <a:pt x="16710" y="2326"/>
                    </a:cubicBezTo>
                    <a:cubicBezTo>
                      <a:pt x="15016" y="0"/>
                      <a:pt x="15016" y="0"/>
                      <a:pt x="15016" y="0"/>
                    </a:cubicBezTo>
                    <a:cubicBezTo>
                      <a:pt x="12263" y="4652"/>
                      <a:pt x="12263" y="4652"/>
                      <a:pt x="12263" y="4652"/>
                    </a:cubicBezTo>
                    <a:cubicBezTo>
                      <a:pt x="11839" y="4652"/>
                      <a:pt x="11839" y="4652"/>
                      <a:pt x="11839" y="4652"/>
                    </a:cubicBezTo>
                    <a:cubicBezTo>
                      <a:pt x="9086" y="0"/>
                      <a:pt x="9086" y="0"/>
                      <a:pt x="9086" y="0"/>
                    </a:cubicBezTo>
                    <a:cubicBezTo>
                      <a:pt x="7392" y="2326"/>
                      <a:pt x="7392" y="2326"/>
                      <a:pt x="7392" y="2326"/>
                    </a:cubicBezTo>
                    <a:cubicBezTo>
                      <a:pt x="3792" y="4985"/>
                      <a:pt x="3792" y="4985"/>
                      <a:pt x="3792" y="4985"/>
                    </a:cubicBezTo>
                    <a:cubicBezTo>
                      <a:pt x="3157" y="5317"/>
                      <a:pt x="2733" y="5982"/>
                      <a:pt x="2522" y="6978"/>
                    </a:cubicBezTo>
                    <a:cubicBezTo>
                      <a:pt x="2522" y="6978"/>
                      <a:pt x="-1502" y="21600"/>
                      <a:pt x="616" y="21600"/>
                    </a:cubicBezTo>
                    <a:cubicBezTo>
                      <a:pt x="14169" y="21600"/>
                      <a:pt x="14169" y="21600"/>
                      <a:pt x="14169" y="21600"/>
                    </a:cubicBezTo>
                    <a:cubicBezTo>
                      <a:pt x="14169" y="21268"/>
                      <a:pt x="14169" y="21268"/>
                      <a:pt x="14169" y="21268"/>
                    </a:cubicBezTo>
                    <a:close/>
                  </a:path>
                </a:pathLst>
              </a:custGeom>
              <a:solidFill>
                <a:srgbClr val="5859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218987">
                  <a:defRPr sz="2400"/>
                </a:pPr>
              </a:p>
            </p:txBody>
          </p:sp>
          <p:sp>
            <p:nvSpPr>
              <p:cNvPr id="425" name="Freeform 6"/>
              <p:cNvSpPr/>
              <p:nvPr/>
            </p:nvSpPr>
            <p:spPr>
              <a:xfrm>
                <a:off x="108797" y="-2"/>
                <a:ext cx="261114" cy="311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8757"/>
                    </a:moveTo>
                    <a:cubicBezTo>
                      <a:pt x="348" y="16930"/>
                      <a:pt x="5574" y="21600"/>
                      <a:pt x="10800" y="21600"/>
                    </a:cubicBezTo>
                    <a:cubicBezTo>
                      <a:pt x="15329" y="21600"/>
                      <a:pt x="21600" y="16930"/>
                      <a:pt x="21600" y="8757"/>
                    </a:cubicBezTo>
                    <a:cubicBezTo>
                      <a:pt x="21600" y="3211"/>
                      <a:pt x="18465" y="0"/>
                      <a:pt x="10800" y="0"/>
                    </a:cubicBezTo>
                    <a:cubicBezTo>
                      <a:pt x="3135" y="0"/>
                      <a:pt x="0" y="3211"/>
                      <a:pt x="0" y="8757"/>
                    </a:cubicBezTo>
                    <a:close/>
                  </a:path>
                </a:pathLst>
              </a:custGeom>
              <a:solidFill>
                <a:srgbClr val="5859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218987">
                  <a:defRPr sz="2400"/>
                </a:pPr>
              </a:p>
            </p:txBody>
          </p:sp>
          <p:sp>
            <p:nvSpPr>
              <p:cNvPr id="426" name="Freeform 7"/>
              <p:cNvSpPr/>
              <p:nvPr/>
            </p:nvSpPr>
            <p:spPr>
              <a:xfrm>
                <a:off x="613284" y="293346"/>
                <a:ext cx="319141" cy="274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832" y="17945"/>
                    </a:moveTo>
                    <a:cubicBezTo>
                      <a:pt x="6253" y="18942"/>
                      <a:pt x="7389" y="19938"/>
                      <a:pt x="7958" y="21268"/>
                    </a:cubicBezTo>
                    <a:cubicBezTo>
                      <a:pt x="7958" y="21268"/>
                      <a:pt x="7958" y="21268"/>
                      <a:pt x="7958" y="21600"/>
                    </a:cubicBezTo>
                    <a:cubicBezTo>
                      <a:pt x="13642" y="21600"/>
                      <a:pt x="13642" y="21600"/>
                      <a:pt x="13642" y="21600"/>
                    </a:cubicBezTo>
                    <a:cubicBezTo>
                      <a:pt x="13642" y="21268"/>
                      <a:pt x="13642" y="21268"/>
                      <a:pt x="13642" y="21268"/>
                    </a:cubicBezTo>
                    <a:cubicBezTo>
                      <a:pt x="13642" y="21268"/>
                      <a:pt x="13642" y="21268"/>
                      <a:pt x="13642" y="21268"/>
                    </a:cubicBezTo>
                    <a:cubicBezTo>
                      <a:pt x="14211" y="19938"/>
                      <a:pt x="15347" y="18942"/>
                      <a:pt x="16768" y="17945"/>
                    </a:cubicBezTo>
                    <a:cubicBezTo>
                      <a:pt x="21316" y="15618"/>
                      <a:pt x="21316" y="15618"/>
                      <a:pt x="21316" y="15618"/>
                    </a:cubicBezTo>
                    <a:cubicBezTo>
                      <a:pt x="21600" y="15286"/>
                      <a:pt x="21600" y="15286"/>
                      <a:pt x="21600" y="15286"/>
                    </a:cubicBezTo>
                    <a:cubicBezTo>
                      <a:pt x="21316" y="15286"/>
                      <a:pt x="21316" y="14954"/>
                      <a:pt x="21032" y="14622"/>
                    </a:cubicBezTo>
                    <a:cubicBezTo>
                      <a:pt x="19042" y="11631"/>
                      <a:pt x="17905" y="7643"/>
                      <a:pt x="17621" y="2658"/>
                    </a:cubicBezTo>
                    <a:cubicBezTo>
                      <a:pt x="17053" y="2326"/>
                      <a:pt x="17053" y="2326"/>
                      <a:pt x="17053" y="2326"/>
                    </a:cubicBezTo>
                    <a:cubicBezTo>
                      <a:pt x="14779" y="0"/>
                      <a:pt x="14779" y="0"/>
                      <a:pt x="14779" y="0"/>
                    </a:cubicBezTo>
                    <a:cubicBezTo>
                      <a:pt x="11084" y="4652"/>
                      <a:pt x="11084" y="4652"/>
                      <a:pt x="11084" y="4652"/>
                    </a:cubicBezTo>
                    <a:cubicBezTo>
                      <a:pt x="10516" y="4652"/>
                      <a:pt x="10516" y="4652"/>
                      <a:pt x="10516" y="4652"/>
                    </a:cubicBezTo>
                    <a:cubicBezTo>
                      <a:pt x="6821" y="0"/>
                      <a:pt x="6821" y="0"/>
                      <a:pt x="6821" y="0"/>
                    </a:cubicBezTo>
                    <a:cubicBezTo>
                      <a:pt x="4547" y="2326"/>
                      <a:pt x="4547" y="2326"/>
                      <a:pt x="4547" y="2326"/>
                    </a:cubicBezTo>
                    <a:cubicBezTo>
                      <a:pt x="3979" y="2658"/>
                      <a:pt x="3979" y="2658"/>
                      <a:pt x="3979" y="2658"/>
                    </a:cubicBezTo>
                    <a:cubicBezTo>
                      <a:pt x="3695" y="7311"/>
                      <a:pt x="2558" y="11631"/>
                      <a:pt x="284" y="14622"/>
                    </a:cubicBezTo>
                    <a:cubicBezTo>
                      <a:pt x="284" y="14954"/>
                      <a:pt x="0" y="15286"/>
                      <a:pt x="0" y="15286"/>
                    </a:cubicBezTo>
                    <a:cubicBezTo>
                      <a:pt x="284" y="15618"/>
                      <a:pt x="284" y="15618"/>
                      <a:pt x="284" y="15618"/>
                    </a:cubicBezTo>
                    <a:lnTo>
                      <a:pt x="4832" y="17945"/>
                    </a:lnTo>
                    <a:close/>
                  </a:path>
                </a:pathLst>
              </a:custGeom>
              <a:solidFill>
                <a:srgbClr val="5859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218987">
                  <a:defRPr sz="2400"/>
                </a:pPr>
              </a:p>
            </p:txBody>
          </p:sp>
          <p:sp>
            <p:nvSpPr>
              <p:cNvPr id="427" name="Freeform 8"/>
              <p:cNvSpPr/>
              <p:nvPr/>
            </p:nvSpPr>
            <p:spPr>
              <a:xfrm>
                <a:off x="642295" y="-2"/>
                <a:ext cx="261118" cy="311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15329" y="21600"/>
                      <a:pt x="21600" y="16930"/>
                      <a:pt x="21600" y="8757"/>
                    </a:cubicBezTo>
                    <a:cubicBezTo>
                      <a:pt x="21600" y="3211"/>
                      <a:pt x="18465" y="0"/>
                      <a:pt x="10800" y="0"/>
                    </a:cubicBezTo>
                    <a:cubicBezTo>
                      <a:pt x="3135" y="0"/>
                      <a:pt x="0" y="3211"/>
                      <a:pt x="0" y="8757"/>
                    </a:cubicBezTo>
                    <a:cubicBezTo>
                      <a:pt x="348" y="16930"/>
                      <a:pt x="5574" y="21600"/>
                      <a:pt x="10800" y="21600"/>
                    </a:cubicBezTo>
                    <a:close/>
                  </a:path>
                </a:pathLst>
              </a:custGeom>
              <a:solidFill>
                <a:srgbClr val="5859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218987">
                  <a:defRPr sz="2400"/>
                </a:pPr>
              </a:p>
            </p:txBody>
          </p:sp>
          <p:sp>
            <p:nvSpPr>
              <p:cNvPr id="428" name="Freeform 9"/>
              <p:cNvSpPr/>
              <p:nvPr/>
            </p:nvSpPr>
            <p:spPr>
              <a:xfrm>
                <a:off x="1146785" y="293346"/>
                <a:ext cx="398120" cy="274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8942"/>
                    </a:moveTo>
                    <a:cubicBezTo>
                      <a:pt x="21145" y="14622"/>
                      <a:pt x="19099" y="6978"/>
                      <a:pt x="19099" y="6978"/>
                    </a:cubicBezTo>
                    <a:cubicBezTo>
                      <a:pt x="18644" y="5982"/>
                      <a:pt x="18189" y="5317"/>
                      <a:pt x="17507" y="4985"/>
                    </a:cubicBezTo>
                    <a:cubicBezTo>
                      <a:pt x="13642" y="2326"/>
                      <a:pt x="13642" y="2326"/>
                      <a:pt x="13642" y="2326"/>
                    </a:cubicBezTo>
                    <a:cubicBezTo>
                      <a:pt x="11823" y="0"/>
                      <a:pt x="11823" y="0"/>
                      <a:pt x="11823" y="0"/>
                    </a:cubicBezTo>
                    <a:cubicBezTo>
                      <a:pt x="8867" y="4652"/>
                      <a:pt x="8867" y="4652"/>
                      <a:pt x="8867" y="4652"/>
                    </a:cubicBezTo>
                    <a:cubicBezTo>
                      <a:pt x="8413" y="4652"/>
                      <a:pt x="8413" y="4652"/>
                      <a:pt x="8413" y="4652"/>
                    </a:cubicBezTo>
                    <a:cubicBezTo>
                      <a:pt x="5457" y="0"/>
                      <a:pt x="5457" y="0"/>
                      <a:pt x="5457" y="0"/>
                    </a:cubicBezTo>
                    <a:cubicBezTo>
                      <a:pt x="3638" y="2326"/>
                      <a:pt x="3638" y="2326"/>
                      <a:pt x="3638" y="2326"/>
                    </a:cubicBezTo>
                    <a:cubicBezTo>
                      <a:pt x="3183" y="2658"/>
                      <a:pt x="3183" y="2658"/>
                      <a:pt x="3183" y="2658"/>
                    </a:cubicBezTo>
                    <a:cubicBezTo>
                      <a:pt x="2956" y="7311"/>
                      <a:pt x="2046" y="11631"/>
                      <a:pt x="227" y="14622"/>
                    </a:cubicBezTo>
                    <a:cubicBezTo>
                      <a:pt x="227" y="14954"/>
                      <a:pt x="0" y="15286"/>
                      <a:pt x="0" y="15286"/>
                    </a:cubicBezTo>
                    <a:cubicBezTo>
                      <a:pt x="227" y="15618"/>
                      <a:pt x="227" y="15618"/>
                      <a:pt x="227" y="15618"/>
                    </a:cubicBezTo>
                    <a:cubicBezTo>
                      <a:pt x="3865" y="17945"/>
                      <a:pt x="3865" y="17945"/>
                      <a:pt x="3865" y="17945"/>
                    </a:cubicBezTo>
                    <a:cubicBezTo>
                      <a:pt x="5002" y="18942"/>
                      <a:pt x="5912" y="19938"/>
                      <a:pt x="6366" y="21268"/>
                    </a:cubicBezTo>
                    <a:cubicBezTo>
                      <a:pt x="6366" y="21268"/>
                      <a:pt x="6366" y="21268"/>
                      <a:pt x="6366" y="21600"/>
                    </a:cubicBezTo>
                    <a:cubicBezTo>
                      <a:pt x="20918" y="21600"/>
                      <a:pt x="20918" y="21600"/>
                      <a:pt x="20918" y="21600"/>
                    </a:cubicBezTo>
                    <a:cubicBezTo>
                      <a:pt x="21373" y="21600"/>
                      <a:pt x="21373" y="21268"/>
                      <a:pt x="21600" y="20603"/>
                    </a:cubicBezTo>
                    <a:cubicBezTo>
                      <a:pt x="21600" y="19938"/>
                      <a:pt x="21600" y="19606"/>
                      <a:pt x="21600" y="18942"/>
                    </a:cubicBezTo>
                    <a:close/>
                  </a:path>
                </a:pathLst>
              </a:custGeom>
              <a:solidFill>
                <a:srgbClr val="5859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218987">
                  <a:defRPr sz="2400"/>
                </a:pPr>
              </a:p>
            </p:txBody>
          </p:sp>
          <p:sp>
            <p:nvSpPr>
              <p:cNvPr id="429" name="Freeform 10"/>
              <p:cNvSpPr/>
              <p:nvPr/>
            </p:nvSpPr>
            <p:spPr>
              <a:xfrm>
                <a:off x="1175798" y="-2"/>
                <a:ext cx="261115" cy="311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8757"/>
                    </a:moveTo>
                    <a:cubicBezTo>
                      <a:pt x="0" y="16930"/>
                      <a:pt x="5574" y="21600"/>
                      <a:pt x="10800" y="21600"/>
                    </a:cubicBezTo>
                    <a:cubicBezTo>
                      <a:pt x="15329" y="21600"/>
                      <a:pt x="21252" y="16930"/>
                      <a:pt x="21600" y="8757"/>
                    </a:cubicBezTo>
                    <a:cubicBezTo>
                      <a:pt x="21600" y="3211"/>
                      <a:pt x="18465" y="0"/>
                      <a:pt x="10800" y="0"/>
                    </a:cubicBezTo>
                    <a:cubicBezTo>
                      <a:pt x="3135" y="0"/>
                      <a:pt x="0" y="3211"/>
                      <a:pt x="0" y="8757"/>
                    </a:cubicBezTo>
                    <a:close/>
                  </a:path>
                </a:pathLst>
              </a:custGeom>
              <a:solidFill>
                <a:srgbClr val="5859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218987">
                  <a:defRPr sz="2400"/>
                </a:pPr>
              </a:p>
            </p:txBody>
          </p:sp>
          <p:sp>
            <p:nvSpPr>
              <p:cNvPr id="430" name="Freeform 11"/>
              <p:cNvSpPr/>
              <p:nvPr/>
            </p:nvSpPr>
            <p:spPr>
              <a:xfrm>
                <a:off x="268651" y="491597"/>
                <a:ext cx="479152" cy="272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27" h="21600" fill="norm" stroke="1" extrusionOk="0">
                    <a:moveTo>
                      <a:pt x="16204" y="4985"/>
                    </a:moveTo>
                    <a:cubicBezTo>
                      <a:pt x="13336" y="2326"/>
                      <a:pt x="13336" y="2326"/>
                      <a:pt x="13336" y="2326"/>
                    </a:cubicBezTo>
                    <a:cubicBezTo>
                      <a:pt x="11986" y="0"/>
                      <a:pt x="11986" y="0"/>
                      <a:pt x="11986" y="0"/>
                    </a:cubicBezTo>
                    <a:cubicBezTo>
                      <a:pt x="9623" y="4320"/>
                      <a:pt x="9623" y="4320"/>
                      <a:pt x="9623" y="4320"/>
                    </a:cubicBezTo>
                    <a:cubicBezTo>
                      <a:pt x="9454" y="4320"/>
                      <a:pt x="9454" y="4320"/>
                      <a:pt x="9454" y="4320"/>
                    </a:cubicBezTo>
                    <a:cubicBezTo>
                      <a:pt x="7261" y="0"/>
                      <a:pt x="7261" y="0"/>
                      <a:pt x="7261" y="0"/>
                    </a:cubicBezTo>
                    <a:cubicBezTo>
                      <a:pt x="5742" y="2326"/>
                      <a:pt x="5742" y="2326"/>
                      <a:pt x="5742" y="2326"/>
                    </a:cubicBezTo>
                    <a:cubicBezTo>
                      <a:pt x="2873" y="4985"/>
                      <a:pt x="2873" y="4985"/>
                      <a:pt x="2873" y="4985"/>
                    </a:cubicBezTo>
                    <a:cubicBezTo>
                      <a:pt x="2535" y="5317"/>
                      <a:pt x="2029" y="5982"/>
                      <a:pt x="1860" y="6646"/>
                    </a:cubicBezTo>
                    <a:cubicBezTo>
                      <a:pt x="1860" y="6646"/>
                      <a:pt x="-1177" y="21600"/>
                      <a:pt x="510" y="21600"/>
                    </a:cubicBezTo>
                    <a:cubicBezTo>
                      <a:pt x="18736" y="21600"/>
                      <a:pt x="18736" y="21600"/>
                      <a:pt x="18736" y="21600"/>
                    </a:cubicBezTo>
                    <a:cubicBezTo>
                      <a:pt x="20423" y="21600"/>
                      <a:pt x="17217" y="6646"/>
                      <a:pt x="17217" y="6646"/>
                    </a:cubicBezTo>
                    <a:cubicBezTo>
                      <a:pt x="17048" y="5982"/>
                      <a:pt x="16542" y="5317"/>
                      <a:pt x="16204" y="4985"/>
                    </a:cubicBezTo>
                    <a:close/>
                  </a:path>
                </a:pathLst>
              </a:custGeom>
              <a:solidFill>
                <a:srgbClr val="5859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218987">
                  <a:defRPr sz="2400"/>
                </a:pPr>
              </a:p>
            </p:txBody>
          </p:sp>
          <p:sp>
            <p:nvSpPr>
              <p:cNvPr id="431" name="Freeform 12"/>
              <p:cNvSpPr/>
              <p:nvPr/>
            </p:nvSpPr>
            <p:spPr>
              <a:xfrm>
                <a:off x="377961" y="196639"/>
                <a:ext cx="257218" cy="31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78" h="21600" fill="norm" stroke="1" extrusionOk="0">
                    <a:moveTo>
                      <a:pt x="10800" y="0"/>
                    </a:moveTo>
                    <a:cubicBezTo>
                      <a:pt x="3135" y="0"/>
                      <a:pt x="0" y="3211"/>
                      <a:pt x="0" y="8757"/>
                    </a:cubicBezTo>
                    <a:cubicBezTo>
                      <a:pt x="0" y="16930"/>
                      <a:pt x="5226" y="21600"/>
                      <a:pt x="10800" y="21600"/>
                    </a:cubicBezTo>
                    <a:cubicBezTo>
                      <a:pt x="15329" y="21600"/>
                      <a:pt x="21252" y="16930"/>
                      <a:pt x="21252" y="8757"/>
                    </a:cubicBezTo>
                    <a:cubicBezTo>
                      <a:pt x="21600" y="3211"/>
                      <a:pt x="18465" y="0"/>
                      <a:pt x="10800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218987">
                  <a:defRPr sz="2400"/>
                </a:pPr>
              </a:p>
            </p:txBody>
          </p:sp>
          <p:sp>
            <p:nvSpPr>
              <p:cNvPr id="432" name="Freeform 13"/>
              <p:cNvSpPr/>
              <p:nvPr/>
            </p:nvSpPr>
            <p:spPr>
              <a:xfrm>
                <a:off x="797920" y="491597"/>
                <a:ext cx="483396" cy="272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26" h="21600" fill="norm" stroke="1" extrusionOk="0">
                    <a:moveTo>
                      <a:pt x="16227" y="4985"/>
                    </a:moveTo>
                    <a:cubicBezTo>
                      <a:pt x="13380" y="2326"/>
                      <a:pt x="13380" y="2326"/>
                      <a:pt x="13380" y="2326"/>
                    </a:cubicBezTo>
                    <a:cubicBezTo>
                      <a:pt x="11873" y="0"/>
                      <a:pt x="11873" y="0"/>
                      <a:pt x="11873" y="0"/>
                    </a:cubicBezTo>
                    <a:cubicBezTo>
                      <a:pt x="9697" y="4320"/>
                      <a:pt x="9697" y="4320"/>
                      <a:pt x="9697" y="4320"/>
                    </a:cubicBezTo>
                    <a:cubicBezTo>
                      <a:pt x="9529" y="4320"/>
                      <a:pt x="9529" y="4320"/>
                      <a:pt x="9529" y="4320"/>
                    </a:cubicBezTo>
                    <a:cubicBezTo>
                      <a:pt x="7353" y="0"/>
                      <a:pt x="7353" y="0"/>
                      <a:pt x="7353" y="0"/>
                    </a:cubicBezTo>
                    <a:cubicBezTo>
                      <a:pt x="5846" y="2326"/>
                      <a:pt x="5846" y="2326"/>
                      <a:pt x="5846" y="2326"/>
                    </a:cubicBezTo>
                    <a:cubicBezTo>
                      <a:pt x="2999" y="4985"/>
                      <a:pt x="2999" y="4985"/>
                      <a:pt x="2999" y="4985"/>
                    </a:cubicBezTo>
                    <a:cubicBezTo>
                      <a:pt x="2664" y="5317"/>
                      <a:pt x="2162" y="5982"/>
                      <a:pt x="1994" y="6646"/>
                    </a:cubicBezTo>
                    <a:cubicBezTo>
                      <a:pt x="1994" y="6646"/>
                      <a:pt x="-1187" y="21600"/>
                      <a:pt x="487" y="21600"/>
                    </a:cubicBezTo>
                    <a:cubicBezTo>
                      <a:pt x="18739" y="21600"/>
                      <a:pt x="18739" y="21600"/>
                      <a:pt x="18739" y="21600"/>
                    </a:cubicBezTo>
                    <a:cubicBezTo>
                      <a:pt x="20413" y="21600"/>
                      <a:pt x="17232" y="6646"/>
                      <a:pt x="17232" y="6646"/>
                    </a:cubicBezTo>
                    <a:cubicBezTo>
                      <a:pt x="17064" y="5982"/>
                      <a:pt x="16562" y="5317"/>
                      <a:pt x="16227" y="4985"/>
                    </a:cubicBezTo>
                    <a:close/>
                  </a:path>
                </a:pathLst>
              </a:custGeom>
              <a:solidFill>
                <a:srgbClr val="5859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218987">
                  <a:defRPr sz="2400"/>
                </a:pPr>
              </a:p>
            </p:txBody>
          </p:sp>
          <p:sp>
            <p:nvSpPr>
              <p:cNvPr id="433" name="Freeform 14"/>
              <p:cNvSpPr/>
              <p:nvPr/>
            </p:nvSpPr>
            <p:spPr>
              <a:xfrm>
                <a:off x="911464" y="196639"/>
                <a:ext cx="257214" cy="311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78" h="21600" fill="norm" stroke="1" extrusionOk="0">
                    <a:moveTo>
                      <a:pt x="10800" y="21600"/>
                    </a:moveTo>
                    <a:cubicBezTo>
                      <a:pt x="15329" y="21600"/>
                      <a:pt x="21252" y="16930"/>
                      <a:pt x="21252" y="8757"/>
                    </a:cubicBezTo>
                    <a:cubicBezTo>
                      <a:pt x="21600" y="3211"/>
                      <a:pt x="18465" y="0"/>
                      <a:pt x="10800" y="0"/>
                    </a:cubicBezTo>
                    <a:cubicBezTo>
                      <a:pt x="3135" y="0"/>
                      <a:pt x="0" y="3211"/>
                      <a:pt x="0" y="8757"/>
                    </a:cubicBezTo>
                    <a:cubicBezTo>
                      <a:pt x="0" y="16930"/>
                      <a:pt x="5226" y="21600"/>
                      <a:pt x="10800" y="21600"/>
                    </a:cubicBezTo>
                    <a:close/>
                  </a:path>
                </a:pathLst>
              </a:custGeom>
              <a:solidFill>
                <a:srgbClr val="5859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1218987">
                  <a:defRPr sz="2400"/>
                </a:pPr>
              </a:p>
            </p:txBody>
          </p:sp>
        </p:grpSp>
        <p:sp>
          <p:nvSpPr>
            <p:cNvPr id="435" name="Freeform 15"/>
            <p:cNvSpPr/>
            <p:nvPr/>
          </p:nvSpPr>
          <p:spPr>
            <a:xfrm>
              <a:off x="722880" y="260558"/>
              <a:ext cx="162798" cy="234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4" fill="norm" stroke="1" extrusionOk="0">
                  <a:moveTo>
                    <a:pt x="554" y="21504"/>
                  </a:moveTo>
                  <a:cubicBezTo>
                    <a:pt x="1108" y="21504"/>
                    <a:pt x="1108" y="21504"/>
                    <a:pt x="1662" y="21504"/>
                  </a:cubicBezTo>
                  <a:cubicBezTo>
                    <a:pt x="1662" y="21504"/>
                    <a:pt x="2215" y="21504"/>
                    <a:pt x="2769" y="21504"/>
                  </a:cubicBezTo>
                  <a:cubicBezTo>
                    <a:pt x="20492" y="11861"/>
                    <a:pt x="20492" y="11861"/>
                    <a:pt x="20492" y="11861"/>
                  </a:cubicBezTo>
                  <a:cubicBezTo>
                    <a:pt x="21046" y="11475"/>
                    <a:pt x="21600" y="11090"/>
                    <a:pt x="21600" y="10704"/>
                  </a:cubicBezTo>
                  <a:cubicBezTo>
                    <a:pt x="21600" y="10318"/>
                    <a:pt x="21046" y="9933"/>
                    <a:pt x="20492" y="9933"/>
                  </a:cubicBezTo>
                  <a:cubicBezTo>
                    <a:pt x="2769" y="290"/>
                    <a:pt x="2769" y="290"/>
                    <a:pt x="2769" y="290"/>
                  </a:cubicBezTo>
                  <a:cubicBezTo>
                    <a:pt x="2215" y="-96"/>
                    <a:pt x="1108" y="-96"/>
                    <a:pt x="554" y="290"/>
                  </a:cubicBezTo>
                  <a:cubicBezTo>
                    <a:pt x="0" y="290"/>
                    <a:pt x="0" y="675"/>
                    <a:pt x="0" y="1061"/>
                  </a:cubicBezTo>
                  <a:cubicBezTo>
                    <a:pt x="0" y="20347"/>
                    <a:pt x="0" y="20347"/>
                    <a:pt x="0" y="20347"/>
                  </a:cubicBezTo>
                  <a:cubicBezTo>
                    <a:pt x="0" y="20733"/>
                    <a:pt x="0" y="21118"/>
                    <a:pt x="554" y="21504"/>
                  </a:cubicBezTo>
                  <a:close/>
                </a:path>
              </a:pathLst>
            </a:custGeom>
            <a:solidFill>
              <a:srgbClr val="3186F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218987">
                <a:defRPr sz="2400"/>
              </a:pPr>
            </a:p>
          </p:txBody>
        </p:sp>
        <p:sp>
          <p:nvSpPr>
            <p:cNvPr id="436" name="Freeform 16"/>
            <p:cNvSpPr/>
            <p:nvPr/>
          </p:nvSpPr>
          <p:spPr>
            <a:xfrm>
              <a:off x="53997" y="-2"/>
              <a:ext cx="1437705" cy="755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53" y="21600"/>
                  </a:moveTo>
                  <a:cubicBezTo>
                    <a:pt x="21347" y="21600"/>
                    <a:pt x="21347" y="21600"/>
                    <a:pt x="21347" y="21600"/>
                  </a:cubicBezTo>
                  <a:cubicBezTo>
                    <a:pt x="21474" y="21600"/>
                    <a:pt x="21600" y="21360"/>
                    <a:pt x="21600" y="21120"/>
                  </a:cubicBezTo>
                  <a:cubicBezTo>
                    <a:pt x="21600" y="600"/>
                    <a:pt x="21600" y="600"/>
                    <a:pt x="21600" y="600"/>
                  </a:cubicBezTo>
                  <a:cubicBezTo>
                    <a:pt x="21600" y="240"/>
                    <a:pt x="21474" y="0"/>
                    <a:pt x="21347" y="0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126" y="0"/>
                    <a:pt x="0" y="240"/>
                    <a:pt x="0" y="600"/>
                  </a:cubicBezTo>
                  <a:cubicBezTo>
                    <a:pt x="0" y="21120"/>
                    <a:pt x="0" y="21120"/>
                    <a:pt x="0" y="21120"/>
                  </a:cubicBezTo>
                  <a:cubicBezTo>
                    <a:pt x="0" y="21360"/>
                    <a:pt x="126" y="21600"/>
                    <a:pt x="253" y="21600"/>
                  </a:cubicBezTo>
                  <a:close/>
                  <a:moveTo>
                    <a:pt x="10800" y="4680"/>
                  </a:moveTo>
                  <a:cubicBezTo>
                    <a:pt x="12568" y="4680"/>
                    <a:pt x="14021" y="7440"/>
                    <a:pt x="14021" y="10800"/>
                  </a:cubicBezTo>
                  <a:cubicBezTo>
                    <a:pt x="14021" y="14280"/>
                    <a:pt x="12568" y="17040"/>
                    <a:pt x="10800" y="17040"/>
                  </a:cubicBezTo>
                  <a:cubicBezTo>
                    <a:pt x="9032" y="17040"/>
                    <a:pt x="7579" y="14280"/>
                    <a:pt x="7579" y="10800"/>
                  </a:cubicBezTo>
                  <a:cubicBezTo>
                    <a:pt x="7579" y="7440"/>
                    <a:pt x="9032" y="4680"/>
                    <a:pt x="10800" y="4680"/>
                  </a:cubicBezTo>
                  <a:close/>
                </a:path>
              </a:pathLst>
            </a:custGeom>
            <a:solidFill>
              <a:srgbClr val="3187F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218987">
                <a:defRPr sz="2400"/>
              </a:pPr>
            </a:p>
          </p:txBody>
        </p:sp>
      </p:grpSp>
      <p:grpSp>
        <p:nvGrpSpPr>
          <p:cNvPr id="441" name="群組"/>
          <p:cNvGrpSpPr/>
          <p:nvPr/>
        </p:nvGrpSpPr>
        <p:grpSpPr>
          <a:xfrm>
            <a:off x="340069" y="343101"/>
            <a:ext cx="6853818" cy="637726"/>
            <a:chOff x="-1" y="0"/>
            <a:chExt cx="6853816" cy="637725"/>
          </a:xfrm>
        </p:grpSpPr>
        <p:sp>
          <p:nvSpPr>
            <p:cNvPr id="438" name="正方形"/>
            <p:cNvSpPr/>
            <p:nvPr/>
          </p:nvSpPr>
          <p:spPr>
            <a:xfrm>
              <a:off x="-2" y="0"/>
              <a:ext cx="535379" cy="535373"/>
            </a:xfrm>
            <a:prstGeom prst="rect">
              <a:avLst/>
            </a:prstGeom>
            <a:solidFill>
              <a:srgbClr val="4C99D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39" name="Government Policy: Hindering Policies"/>
            <p:cNvSpPr txBox="1"/>
            <p:nvPr/>
          </p:nvSpPr>
          <p:spPr>
            <a:xfrm>
              <a:off x="737941" y="80076"/>
              <a:ext cx="6115875" cy="434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defRPr b="1" sz="22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Recommendation: Cooperate with Different Experts</a:t>
              </a:r>
            </a:p>
          </p:txBody>
        </p:sp>
        <p:sp>
          <p:nvSpPr>
            <p:cNvPr id="440" name="正方形"/>
            <p:cNvSpPr/>
            <p:nvPr/>
          </p:nvSpPr>
          <p:spPr>
            <a:xfrm>
              <a:off x="332625" y="351153"/>
              <a:ext cx="286573" cy="286573"/>
            </a:xfrm>
            <a:prstGeom prst="rect">
              <a:avLst/>
            </a:prstGeom>
            <a:noFill/>
            <a:ln w="12700" cap="flat">
              <a:solidFill>
                <a:srgbClr val="0032A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  <p:sp>
        <p:nvSpPr>
          <p:cNvPr id="442" name="Risk of fraud can be greatly decreased as Bakcer-Founder could identify unrealistic cases."/>
          <p:cNvSpPr txBox="1"/>
          <p:nvPr/>
        </p:nvSpPr>
        <p:spPr>
          <a:xfrm>
            <a:off x="3301998" y="2844800"/>
            <a:ext cx="7858091" cy="43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spcBef>
                <a:spcPts val="1800"/>
              </a:spcBef>
              <a:buSzPct val="100000"/>
              <a:buFont typeface="Helvetica"/>
              <a:buChar char="✓"/>
              <a:defRPr sz="2200">
                <a:solidFill>
                  <a:srgbClr val="44546A"/>
                </a:solidFill>
              </a:defRPr>
            </a:lvl1pPr>
          </a:lstStyle>
          <a:p>
            <a:pPr/>
            <a:r>
              <a:t>Risk of fraud could be greatly decreased. </a:t>
            </a:r>
          </a:p>
        </p:txBody>
      </p:sp>
      <p:sp>
        <p:nvSpPr>
          <p:cNvPr id="443" name="Maintain its uniqueness in the industry."/>
          <p:cNvSpPr txBox="1"/>
          <p:nvPr/>
        </p:nvSpPr>
        <p:spPr>
          <a:xfrm>
            <a:off x="3302000" y="1904500"/>
            <a:ext cx="4913344" cy="43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marL="342900" indent="-342900">
              <a:spcBef>
                <a:spcPts val="1800"/>
              </a:spcBef>
              <a:buSzPct val="100000"/>
              <a:buFont typeface="Helvetica"/>
              <a:buChar char="✓"/>
              <a:defRPr sz="2200">
                <a:solidFill>
                  <a:srgbClr val="44546A"/>
                </a:solidFill>
              </a:defRPr>
            </a:lvl1pPr>
          </a:lstStyle>
          <a:p>
            <a:pPr/>
            <a:r>
              <a:t>Maintain Backer-Founder’s uniqueness.</a:t>
            </a:r>
          </a:p>
        </p:txBody>
      </p:sp>
      <p:sp>
        <p:nvSpPr>
          <p:cNvPr id="444" name="Personnel expenses may increase."/>
          <p:cNvSpPr txBox="1"/>
          <p:nvPr/>
        </p:nvSpPr>
        <p:spPr>
          <a:xfrm>
            <a:off x="3302000" y="5216907"/>
            <a:ext cx="4299018" cy="43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marL="342900" indent="-342900">
              <a:spcBef>
                <a:spcPts val="1800"/>
              </a:spcBef>
              <a:buSzPct val="100000"/>
              <a:buFont typeface="Helvetica"/>
              <a:buChar char="✓"/>
              <a:defRPr sz="2200">
                <a:solidFill>
                  <a:srgbClr val="44546A"/>
                </a:solidFill>
              </a:defRPr>
            </a:lvl1pPr>
          </a:lstStyle>
          <a:p>
            <a:pPr/>
            <a:r>
              <a:t>Personnel expenses may increase.</a:t>
            </a:r>
          </a:p>
        </p:txBody>
      </p:sp>
      <p:sp>
        <p:nvSpPr>
          <p:cNvPr id="445" name="直線接點 41"/>
          <p:cNvSpPr/>
          <p:nvPr/>
        </p:nvSpPr>
        <p:spPr>
          <a:xfrm>
            <a:off x="3174999" y="1824105"/>
            <a:ext cx="7858091" cy="1"/>
          </a:xfrm>
          <a:prstGeom prst="line">
            <a:avLst/>
          </a:prstGeom>
          <a:ln w="19050">
            <a:solidFill>
              <a:srgbClr val="40404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6" name="直線接點 42"/>
          <p:cNvSpPr/>
          <p:nvPr/>
        </p:nvSpPr>
        <p:spPr>
          <a:xfrm>
            <a:off x="3174999" y="5120301"/>
            <a:ext cx="7858091" cy="1"/>
          </a:xfrm>
          <a:prstGeom prst="line">
            <a:avLst/>
          </a:prstGeom>
          <a:ln w="19050">
            <a:solidFill>
              <a:srgbClr val="40404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7" name="Maintain its uniqueness in the industry."/>
          <p:cNvSpPr txBox="1"/>
          <p:nvPr/>
        </p:nvSpPr>
        <p:spPr>
          <a:xfrm>
            <a:off x="3301998" y="2372261"/>
            <a:ext cx="7858091" cy="43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spcBef>
                <a:spcPts val="1800"/>
              </a:spcBef>
              <a:buSzPct val="100000"/>
              <a:buFont typeface="Helvetica"/>
              <a:buChar char="✓"/>
              <a:defRPr sz="2200">
                <a:solidFill>
                  <a:srgbClr val="44546A"/>
                </a:solidFill>
              </a:defRPr>
            </a:lvl1pPr>
          </a:lstStyle>
          <a:p>
            <a:pPr/>
            <a:r>
              <a:t>Market testing and market validation can be initiated in advance.</a:t>
            </a:r>
          </a:p>
        </p:txBody>
      </p:sp>
      <p:sp>
        <p:nvSpPr>
          <p:cNvPr id="448" name="Maintain its uniqueness in the industry."/>
          <p:cNvSpPr txBox="1"/>
          <p:nvPr/>
        </p:nvSpPr>
        <p:spPr>
          <a:xfrm>
            <a:off x="3301998" y="3784600"/>
            <a:ext cx="7744867" cy="43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spcBef>
                <a:spcPts val="1800"/>
              </a:spcBef>
              <a:buSzPct val="100000"/>
              <a:buFont typeface="Helvetica"/>
              <a:buChar char="✓"/>
              <a:defRPr sz="2200">
                <a:solidFill>
                  <a:srgbClr val="44546A"/>
                </a:solidFill>
              </a:defRPr>
            </a:lvl1pPr>
          </a:lstStyle>
          <a:p>
            <a:pPr/>
            <a:r>
              <a:t>Reduce product development costs.</a:t>
            </a:r>
          </a:p>
        </p:txBody>
      </p:sp>
      <p:sp>
        <p:nvSpPr>
          <p:cNvPr id="449" name="Maintain its uniqueness in the industry."/>
          <p:cNvSpPr txBox="1"/>
          <p:nvPr/>
        </p:nvSpPr>
        <p:spPr>
          <a:xfrm>
            <a:off x="3301998" y="5681347"/>
            <a:ext cx="7744867" cy="43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spcBef>
                <a:spcPts val="1800"/>
              </a:spcBef>
              <a:buSzPct val="100000"/>
              <a:buFont typeface="Helvetica"/>
              <a:buChar char="✓"/>
              <a:defRPr sz="2200">
                <a:solidFill>
                  <a:srgbClr val="44546A"/>
                </a:solidFill>
              </a:defRPr>
            </a:lvl1pPr>
          </a:lstStyle>
          <a:p>
            <a:pPr/>
            <a:r>
              <a:t>Industrial espionage may occur.</a:t>
            </a:r>
          </a:p>
        </p:txBody>
      </p:sp>
      <p:sp>
        <p:nvSpPr>
          <p:cNvPr id="450" name="Risk of fraud can be greatly decreased as Bakcer-Founder could identify unrealistic cases."/>
          <p:cNvSpPr txBox="1"/>
          <p:nvPr/>
        </p:nvSpPr>
        <p:spPr>
          <a:xfrm>
            <a:off x="3301998" y="3314700"/>
            <a:ext cx="7858091" cy="43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spcBef>
                <a:spcPts val="1800"/>
              </a:spcBef>
              <a:buSzPct val="100000"/>
              <a:buFont typeface="Helvetica"/>
              <a:buChar char="✓"/>
              <a:defRPr sz="2200">
                <a:solidFill>
                  <a:srgbClr val="44546A"/>
                </a:solidFill>
              </a:defRPr>
            </a:lvl1pPr>
          </a:lstStyle>
          <a:p>
            <a:pPr/>
            <a:r>
              <a:t>Risk of default could be avoided.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圖片 2" descr="圖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38947" y="1743580"/>
            <a:ext cx="6653057" cy="51286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0" name="群組"/>
          <p:cNvGrpSpPr/>
          <p:nvPr/>
        </p:nvGrpSpPr>
        <p:grpSpPr>
          <a:xfrm>
            <a:off x="357683" y="1651238"/>
            <a:ext cx="11493528" cy="5221014"/>
            <a:chOff x="-1" y="0"/>
            <a:chExt cx="11493526" cy="5221013"/>
          </a:xfrm>
        </p:grpSpPr>
        <p:sp>
          <p:nvSpPr>
            <p:cNvPr id="453" name="三角形"/>
            <p:cNvSpPr/>
            <p:nvPr/>
          </p:nvSpPr>
          <p:spPr>
            <a:xfrm rot="5400000">
              <a:off x="3292495" y="1888762"/>
              <a:ext cx="5221015" cy="1443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454" name="勾選符號"/>
            <p:cNvSpPr/>
            <p:nvPr/>
          </p:nvSpPr>
          <p:spPr>
            <a:xfrm>
              <a:off x="1767216" y="709335"/>
              <a:ext cx="1301345" cy="1236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0405" fill="norm" stroke="1" extrusionOk="0">
                  <a:moveTo>
                    <a:pt x="19340" y="6"/>
                  </a:moveTo>
                  <a:cubicBezTo>
                    <a:pt x="18911" y="-308"/>
                    <a:pt x="8317" y="11620"/>
                    <a:pt x="6423" y="13985"/>
                  </a:cubicBezTo>
                  <a:cubicBezTo>
                    <a:pt x="6323" y="14108"/>
                    <a:pt x="6215" y="14226"/>
                    <a:pt x="6090" y="14370"/>
                  </a:cubicBezTo>
                  <a:cubicBezTo>
                    <a:pt x="5960" y="14216"/>
                    <a:pt x="5854" y="14096"/>
                    <a:pt x="5755" y="13971"/>
                  </a:cubicBezTo>
                  <a:cubicBezTo>
                    <a:pt x="4964" y="12967"/>
                    <a:pt x="4458" y="12167"/>
                    <a:pt x="3657" y="11171"/>
                  </a:cubicBezTo>
                  <a:cubicBezTo>
                    <a:pt x="3337" y="10773"/>
                    <a:pt x="2972" y="10410"/>
                    <a:pt x="2634" y="10026"/>
                  </a:cubicBezTo>
                  <a:cubicBezTo>
                    <a:pt x="2472" y="9843"/>
                    <a:pt x="2283" y="9849"/>
                    <a:pt x="2071" y="9915"/>
                  </a:cubicBezTo>
                  <a:cubicBezTo>
                    <a:pt x="1856" y="9981"/>
                    <a:pt x="1574" y="9982"/>
                    <a:pt x="1303" y="10152"/>
                  </a:cubicBezTo>
                  <a:cubicBezTo>
                    <a:pt x="1209" y="10262"/>
                    <a:pt x="1332" y="10438"/>
                    <a:pt x="1349" y="10609"/>
                  </a:cubicBezTo>
                  <a:cubicBezTo>
                    <a:pt x="1369" y="10821"/>
                    <a:pt x="603" y="10792"/>
                    <a:pt x="203" y="11061"/>
                  </a:cubicBezTo>
                  <a:cubicBezTo>
                    <a:pt x="111" y="11123"/>
                    <a:pt x="286" y="11375"/>
                    <a:pt x="227" y="11440"/>
                  </a:cubicBezTo>
                  <a:cubicBezTo>
                    <a:pt x="51" y="11634"/>
                    <a:pt x="-61" y="11588"/>
                    <a:pt x="36" y="11826"/>
                  </a:cubicBezTo>
                  <a:cubicBezTo>
                    <a:pt x="896" y="13941"/>
                    <a:pt x="2182" y="15733"/>
                    <a:pt x="3218" y="17879"/>
                  </a:cubicBezTo>
                  <a:cubicBezTo>
                    <a:pt x="4865" y="21292"/>
                    <a:pt x="5178" y="19166"/>
                    <a:pt x="5654" y="19575"/>
                  </a:cubicBezTo>
                  <a:cubicBezTo>
                    <a:pt x="7119" y="20836"/>
                    <a:pt x="6474" y="21179"/>
                    <a:pt x="9921" y="16770"/>
                  </a:cubicBezTo>
                  <a:cubicBezTo>
                    <a:pt x="11378" y="14721"/>
                    <a:pt x="19009" y="5203"/>
                    <a:pt x="20710" y="3334"/>
                  </a:cubicBezTo>
                  <a:cubicBezTo>
                    <a:pt x="20919" y="3106"/>
                    <a:pt x="21118" y="2879"/>
                    <a:pt x="21258" y="2594"/>
                  </a:cubicBezTo>
                  <a:cubicBezTo>
                    <a:pt x="21526" y="2050"/>
                    <a:pt x="21539" y="2066"/>
                    <a:pt x="21150" y="1624"/>
                  </a:cubicBezTo>
                  <a:cubicBezTo>
                    <a:pt x="21006" y="1461"/>
                    <a:pt x="20856" y="1427"/>
                    <a:pt x="20646" y="1437"/>
                  </a:cubicBezTo>
                  <a:cubicBezTo>
                    <a:pt x="20244" y="1456"/>
                    <a:pt x="20044" y="1227"/>
                    <a:pt x="20086" y="860"/>
                  </a:cubicBezTo>
                  <a:cubicBezTo>
                    <a:pt x="20096" y="778"/>
                    <a:pt x="20075" y="672"/>
                    <a:pt x="20023" y="612"/>
                  </a:cubicBezTo>
                  <a:cubicBezTo>
                    <a:pt x="19903" y="469"/>
                    <a:pt x="19492" y="117"/>
                    <a:pt x="19340" y="6"/>
                  </a:cubicBezTo>
                  <a:close/>
                </a:path>
              </a:pathLst>
            </a:custGeom>
            <a:solidFill>
              <a:srgbClr val="FFFFFF"/>
            </a:solidFill>
            <a:ln w="635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455" name="打叉"/>
            <p:cNvSpPr/>
            <p:nvPr/>
          </p:nvSpPr>
          <p:spPr>
            <a:xfrm>
              <a:off x="8670834" y="751630"/>
              <a:ext cx="1156418" cy="1366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8" fill="norm" stroke="1" extrusionOk="0">
                  <a:moveTo>
                    <a:pt x="18655" y="0"/>
                  </a:moveTo>
                  <a:cubicBezTo>
                    <a:pt x="18494" y="5"/>
                    <a:pt x="18333" y="109"/>
                    <a:pt x="18066" y="314"/>
                  </a:cubicBezTo>
                  <a:cubicBezTo>
                    <a:pt x="15478" y="2289"/>
                    <a:pt x="13027" y="4381"/>
                    <a:pt x="10727" y="6600"/>
                  </a:cubicBezTo>
                  <a:cubicBezTo>
                    <a:pt x="10587" y="6735"/>
                    <a:pt x="10434" y="6862"/>
                    <a:pt x="10258" y="7020"/>
                  </a:cubicBezTo>
                  <a:cubicBezTo>
                    <a:pt x="10102" y="6832"/>
                    <a:pt x="9974" y="6685"/>
                    <a:pt x="9856" y="6533"/>
                  </a:cubicBezTo>
                  <a:cubicBezTo>
                    <a:pt x="8908" y="5315"/>
                    <a:pt x="7971" y="4091"/>
                    <a:pt x="7009" y="2882"/>
                  </a:cubicBezTo>
                  <a:cubicBezTo>
                    <a:pt x="6625" y="2399"/>
                    <a:pt x="6178" y="1951"/>
                    <a:pt x="5769" y="1483"/>
                  </a:cubicBezTo>
                  <a:cubicBezTo>
                    <a:pt x="5573" y="1260"/>
                    <a:pt x="5327" y="1254"/>
                    <a:pt x="5044" y="1314"/>
                  </a:cubicBezTo>
                  <a:cubicBezTo>
                    <a:pt x="4759" y="1375"/>
                    <a:pt x="4593" y="1540"/>
                    <a:pt x="4590" y="1770"/>
                  </a:cubicBezTo>
                  <a:cubicBezTo>
                    <a:pt x="4583" y="2129"/>
                    <a:pt x="4349" y="2291"/>
                    <a:pt x="3989" y="2389"/>
                  </a:cubicBezTo>
                  <a:cubicBezTo>
                    <a:pt x="3741" y="2232"/>
                    <a:pt x="3498" y="2079"/>
                    <a:pt x="3221" y="1904"/>
                  </a:cubicBezTo>
                  <a:cubicBezTo>
                    <a:pt x="2922" y="2176"/>
                    <a:pt x="2660" y="2427"/>
                    <a:pt x="2382" y="2665"/>
                  </a:cubicBezTo>
                  <a:cubicBezTo>
                    <a:pt x="2135" y="2876"/>
                    <a:pt x="2125" y="3090"/>
                    <a:pt x="2231" y="3371"/>
                  </a:cubicBezTo>
                  <a:cubicBezTo>
                    <a:pt x="3179" y="5877"/>
                    <a:pt x="4394" y="8283"/>
                    <a:pt x="5880" y="10593"/>
                  </a:cubicBezTo>
                  <a:cubicBezTo>
                    <a:pt x="5956" y="10712"/>
                    <a:pt x="6024" y="10835"/>
                    <a:pt x="6094" y="10951"/>
                  </a:cubicBezTo>
                  <a:cubicBezTo>
                    <a:pt x="4046" y="12991"/>
                    <a:pt x="2019" y="15012"/>
                    <a:pt x="0" y="17024"/>
                  </a:cubicBezTo>
                  <a:cubicBezTo>
                    <a:pt x="166" y="17359"/>
                    <a:pt x="297" y="17644"/>
                    <a:pt x="450" y="17921"/>
                  </a:cubicBezTo>
                  <a:cubicBezTo>
                    <a:pt x="559" y="18117"/>
                    <a:pt x="570" y="18299"/>
                    <a:pt x="443" y="18491"/>
                  </a:cubicBezTo>
                  <a:cubicBezTo>
                    <a:pt x="355" y="18625"/>
                    <a:pt x="277" y="18763"/>
                    <a:pt x="214" y="18906"/>
                  </a:cubicBezTo>
                  <a:cubicBezTo>
                    <a:pt x="179" y="18986"/>
                    <a:pt x="139" y="19096"/>
                    <a:pt x="175" y="19164"/>
                  </a:cubicBezTo>
                  <a:cubicBezTo>
                    <a:pt x="462" y="19717"/>
                    <a:pt x="876" y="20186"/>
                    <a:pt x="1406" y="20550"/>
                  </a:cubicBezTo>
                  <a:cubicBezTo>
                    <a:pt x="1668" y="20457"/>
                    <a:pt x="1862" y="20370"/>
                    <a:pt x="2068" y="20319"/>
                  </a:cubicBezTo>
                  <a:cubicBezTo>
                    <a:pt x="2305" y="20259"/>
                    <a:pt x="2506" y="20384"/>
                    <a:pt x="2432" y="20567"/>
                  </a:cubicBezTo>
                  <a:cubicBezTo>
                    <a:pt x="2271" y="20967"/>
                    <a:pt x="2606" y="21165"/>
                    <a:pt x="2838" y="21403"/>
                  </a:cubicBezTo>
                  <a:cubicBezTo>
                    <a:pt x="3027" y="21596"/>
                    <a:pt x="3335" y="21593"/>
                    <a:pt x="3548" y="21414"/>
                  </a:cubicBezTo>
                  <a:cubicBezTo>
                    <a:pt x="3624" y="21350"/>
                    <a:pt x="3679" y="21268"/>
                    <a:pt x="3745" y="21195"/>
                  </a:cubicBezTo>
                  <a:cubicBezTo>
                    <a:pt x="5406" y="19353"/>
                    <a:pt x="7068" y="17510"/>
                    <a:pt x="8732" y="15669"/>
                  </a:cubicBezTo>
                  <a:cubicBezTo>
                    <a:pt x="8850" y="15538"/>
                    <a:pt x="8982" y="15417"/>
                    <a:pt x="9151" y="15248"/>
                  </a:cubicBezTo>
                  <a:cubicBezTo>
                    <a:pt x="9312" y="15457"/>
                    <a:pt x="9442" y="15618"/>
                    <a:pt x="9566" y="15782"/>
                  </a:cubicBezTo>
                  <a:cubicBezTo>
                    <a:pt x="10552" y="17091"/>
                    <a:pt x="11622" y="18348"/>
                    <a:pt x="12799" y="19538"/>
                  </a:cubicBezTo>
                  <a:cubicBezTo>
                    <a:pt x="13137" y="19880"/>
                    <a:pt x="13363" y="19913"/>
                    <a:pt x="13764" y="19639"/>
                  </a:cubicBezTo>
                  <a:cubicBezTo>
                    <a:pt x="14071" y="19429"/>
                    <a:pt x="14340" y="19181"/>
                    <a:pt x="14638" y="18942"/>
                  </a:cubicBezTo>
                  <a:cubicBezTo>
                    <a:pt x="14977" y="19118"/>
                    <a:pt x="15325" y="19299"/>
                    <a:pt x="15670" y="19479"/>
                  </a:cubicBezTo>
                  <a:cubicBezTo>
                    <a:pt x="15874" y="19336"/>
                    <a:pt x="16024" y="19228"/>
                    <a:pt x="16179" y="19123"/>
                  </a:cubicBezTo>
                  <a:cubicBezTo>
                    <a:pt x="16407" y="18969"/>
                    <a:pt x="16586" y="18817"/>
                    <a:pt x="16625" y="18532"/>
                  </a:cubicBezTo>
                  <a:cubicBezTo>
                    <a:pt x="16663" y="18245"/>
                    <a:pt x="16848" y="17980"/>
                    <a:pt x="17238" y="17893"/>
                  </a:cubicBezTo>
                  <a:cubicBezTo>
                    <a:pt x="17537" y="17826"/>
                    <a:pt x="17736" y="17646"/>
                    <a:pt x="17893" y="17435"/>
                  </a:cubicBezTo>
                  <a:cubicBezTo>
                    <a:pt x="18144" y="17098"/>
                    <a:pt x="18337" y="16737"/>
                    <a:pt x="18424" y="16377"/>
                  </a:cubicBezTo>
                  <a:cubicBezTo>
                    <a:pt x="16705" y="14528"/>
                    <a:pt x="15014" y="12708"/>
                    <a:pt x="13308" y="10873"/>
                  </a:cubicBezTo>
                  <a:cubicBezTo>
                    <a:pt x="13494" y="10665"/>
                    <a:pt x="13612" y="10530"/>
                    <a:pt x="13734" y="10397"/>
                  </a:cubicBezTo>
                  <a:cubicBezTo>
                    <a:pt x="15805" y="8137"/>
                    <a:pt x="18039" y="6000"/>
                    <a:pt x="20413" y="3968"/>
                  </a:cubicBezTo>
                  <a:cubicBezTo>
                    <a:pt x="20703" y="3719"/>
                    <a:pt x="20983" y="3471"/>
                    <a:pt x="21190" y="3153"/>
                  </a:cubicBezTo>
                  <a:cubicBezTo>
                    <a:pt x="21585" y="2544"/>
                    <a:pt x="21600" y="2565"/>
                    <a:pt x="21129" y="2026"/>
                  </a:cubicBezTo>
                  <a:cubicBezTo>
                    <a:pt x="20955" y="1827"/>
                    <a:pt x="20762" y="1776"/>
                    <a:pt x="20487" y="1772"/>
                  </a:cubicBezTo>
                  <a:cubicBezTo>
                    <a:pt x="19961" y="1764"/>
                    <a:pt x="19720" y="1486"/>
                    <a:pt x="19806" y="1064"/>
                  </a:cubicBezTo>
                  <a:cubicBezTo>
                    <a:pt x="19825" y="971"/>
                    <a:pt x="19804" y="847"/>
                    <a:pt x="19743" y="773"/>
                  </a:cubicBezTo>
                  <a:cubicBezTo>
                    <a:pt x="19597" y="599"/>
                    <a:pt x="19434" y="429"/>
                    <a:pt x="19245" y="289"/>
                  </a:cubicBezTo>
                  <a:cubicBezTo>
                    <a:pt x="18978" y="92"/>
                    <a:pt x="18816" y="-4"/>
                    <a:pt x="18655" y="0"/>
                  </a:cubicBezTo>
                  <a:close/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456" name="Increase fundraisers exposure to the general public."/>
            <p:cNvSpPr txBox="1"/>
            <p:nvPr/>
          </p:nvSpPr>
          <p:spPr>
            <a:xfrm>
              <a:off x="-2" y="2222258"/>
              <a:ext cx="5947999" cy="828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spcBef>
                  <a:spcPts val="1800"/>
                </a:spcBef>
                <a:defRPr b="1" sz="2400">
                  <a:solidFill>
                    <a:srgbClr val="44546A"/>
                  </a:solidFill>
                </a:defRPr>
              </a:lvl1pPr>
            </a:lstStyle>
            <a:p>
              <a:pPr/>
              <a:r>
                <a:t>Increase Backer-Founder’s and fundraisers’ exposure to the public.</a:t>
              </a:r>
            </a:p>
          </p:txBody>
        </p:sp>
        <p:sp>
          <p:nvSpPr>
            <p:cNvPr id="457" name="Collaborating with platform such as LIVEHouse.in let Backer-Founder to reach out to potential customers or even to angel investors."/>
            <p:cNvSpPr txBox="1"/>
            <p:nvPr/>
          </p:nvSpPr>
          <p:spPr>
            <a:xfrm>
              <a:off x="189" y="3254421"/>
              <a:ext cx="5325953" cy="1196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b="1" sz="2400">
                  <a:solidFill>
                    <a:srgbClr val="44546A"/>
                  </a:solidFill>
                </a:defRPr>
              </a:lvl1pPr>
            </a:lstStyle>
            <a:p>
              <a:pPr/>
              <a:r>
                <a:t>The interactive feature of live-streaming create a channel of direct communication.</a:t>
              </a:r>
            </a:p>
          </p:txBody>
        </p:sp>
        <p:sp>
          <p:nvSpPr>
            <p:cNvPr id="458" name="Up-to-date market research needed to be done regularly, which may cause extra cost."/>
            <p:cNvSpPr txBox="1"/>
            <p:nvPr/>
          </p:nvSpPr>
          <p:spPr>
            <a:xfrm>
              <a:off x="6525711" y="2222258"/>
              <a:ext cx="4967815" cy="1196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spcBef>
                  <a:spcPts val="1800"/>
                </a:spcBef>
                <a:defRPr b="1" sz="2400">
                  <a:solidFill>
                    <a:srgbClr val="FFFFFF"/>
                  </a:solidFill>
                  <a:effectLst>
                    <a:outerShdw sx="100000" sy="100000" kx="0" ky="0" algn="b" rotWithShape="0" blurRad="38100" dist="38100" dir="2700000">
                      <a:srgbClr val="000000"/>
                    </a:outerShdw>
                  </a:effectLst>
                </a:defRPr>
              </a:lvl1pPr>
            </a:lstStyle>
            <a:p>
              <a:pPr/>
              <a:r>
                <a:t>Up-to-date market research needed to be done regularly, which may cause extra cost.</a:t>
              </a:r>
            </a:p>
          </p:txBody>
        </p:sp>
        <p:sp>
          <p:nvSpPr>
            <p:cNvPr id="459" name="Up-to-date market research needed to be done regularly, which may cause extra cost."/>
            <p:cNvSpPr txBox="1"/>
            <p:nvPr/>
          </p:nvSpPr>
          <p:spPr>
            <a:xfrm>
              <a:off x="6525711" y="3555760"/>
              <a:ext cx="4967815" cy="828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spcBef>
                  <a:spcPts val="1800"/>
                </a:spcBef>
                <a:defRPr b="1" sz="2400">
                  <a:solidFill>
                    <a:srgbClr val="FFFFFF"/>
                  </a:solidFill>
                  <a:effectLst>
                    <a:outerShdw sx="100000" sy="100000" kx="0" ky="0" algn="b" rotWithShape="0" blurRad="38100" dist="38100" dir="2700000">
                      <a:srgbClr val="000000"/>
                    </a:outerShdw>
                  </a:effectLst>
                </a:defRPr>
              </a:lvl1pPr>
            </a:lstStyle>
            <a:p>
              <a:pPr/>
              <a:r>
                <a:t>Intellectual property rights of business ideas need to be concerned.</a:t>
              </a:r>
            </a:p>
          </p:txBody>
        </p:sp>
      </p:grpSp>
      <p:grpSp>
        <p:nvGrpSpPr>
          <p:cNvPr id="464" name="群組"/>
          <p:cNvGrpSpPr/>
          <p:nvPr/>
        </p:nvGrpSpPr>
        <p:grpSpPr>
          <a:xfrm>
            <a:off x="340076" y="343101"/>
            <a:ext cx="8039266" cy="637725"/>
            <a:chOff x="0" y="0"/>
            <a:chExt cx="8039265" cy="637724"/>
          </a:xfrm>
        </p:grpSpPr>
        <p:sp>
          <p:nvSpPr>
            <p:cNvPr id="461" name="正方形"/>
            <p:cNvSpPr/>
            <p:nvPr/>
          </p:nvSpPr>
          <p:spPr>
            <a:xfrm>
              <a:off x="0" y="0"/>
              <a:ext cx="535373" cy="535372"/>
            </a:xfrm>
            <a:prstGeom prst="rect">
              <a:avLst/>
            </a:prstGeom>
            <a:solidFill>
              <a:srgbClr val="4C99D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462" name="Government Policy: Hindering Policies"/>
            <p:cNvSpPr txBox="1"/>
            <p:nvPr/>
          </p:nvSpPr>
          <p:spPr>
            <a:xfrm>
              <a:off x="780415" y="69566"/>
              <a:ext cx="7258851" cy="434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defRPr b="1" sz="22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Recommendation: Collaborate with Live-Streaming Platforms </a:t>
              </a:r>
            </a:p>
          </p:txBody>
        </p:sp>
        <p:sp>
          <p:nvSpPr>
            <p:cNvPr id="463" name="正方形"/>
            <p:cNvSpPr/>
            <p:nvPr/>
          </p:nvSpPr>
          <p:spPr>
            <a:xfrm>
              <a:off x="332625" y="351153"/>
              <a:ext cx="286572" cy="286572"/>
            </a:xfrm>
            <a:prstGeom prst="rect">
              <a:avLst/>
            </a:prstGeom>
            <a:noFill/>
            <a:ln w="12700" cap="flat">
              <a:solidFill>
                <a:srgbClr val="0032A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3600"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HANKS…"/>
          <p:cNvSpPr txBox="1"/>
          <p:nvPr/>
        </p:nvSpPr>
        <p:spPr>
          <a:xfrm>
            <a:off x="5456902" y="2343480"/>
            <a:ext cx="6735097" cy="38608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85750" indent="-215999">
              <a:spcBef>
                <a:spcPts val="600"/>
              </a:spcBef>
              <a:buSzPct val="100000"/>
              <a:buChar char="■"/>
              <a:defRPr sz="1600">
                <a:solidFill>
                  <a:srgbClr val="FFFFFF"/>
                </a:solidFill>
              </a:defRPr>
            </a:pPr>
            <a:r>
              <a:t>Executive Yuan, Republic of China (Taiwan) (n.d.). Retrieved April 23, 2018, from https://www.ey.gov.tw/</a:t>
            </a:r>
            <a:endParaRPr sz="8000">
              <a:solidFill>
                <a:srgbClr val="FAF6E0"/>
              </a:solidFill>
            </a:endParaRPr>
          </a:p>
          <a:p>
            <a:pPr marL="285750" indent="-215999">
              <a:spcBef>
                <a:spcPts val="600"/>
              </a:spcBef>
              <a:buSzPct val="100000"/>
              <a:buChar char="■"/>
              <a:defRPr sz="1600">
                <a:solidFill>
                  <a:srgbClr val="FFFFFF"/>
                </a:solidFill>
              </a:defRPr>
            </a:pPr>
            <a:r>
              <a:t>Financial Supervisory Commissions R.O.C. (Taiwan) (n.d.). Retrieved April 23, 2018, from https://www.fsc.gov.tw/ch/index.jsp </a:t>
            </a:r>
            <a:endParaRPr sz="8000">
              <a:solidFill>
                <a:srgbClr val="FAF6E0"/>
              </a:solidFill>
            </a:endParaRPr>
          </a:p>
          <a:p>
            <a:pPr marL="285750" indent="-215999">
              <a:spcBef>
                <a:spcPts val="600"/>
              </a:spcBef>
              <a:buSzPct val="100000"/>
              <a:buChar char="■"/>
              <a:defRPr sz="1600">
                <a:solidFill>
                  <a:srgbClr val="FFFFFF"/>
                </a:solidFill>
              </a:defRPr>
            </a:pPr>
            <a:r>
              <a:t>Jung, Eun Ju, Anjana Susarla and Vallabh Sambamurthy. 2014. Evolutionary Fundraising Patterns and Entrepreneurial Performance in Crowdfunding Platforms (Research-in-Progress). ICIS 2014 Auckland. </a:t>
            </a:r>
            <a:endParaRPr sz="8000">
              <a:solidFill>
                <a:srgbClr val="FAF6E0"/>
              </a:solidFill>
            </a:endParaRPr>
          </a:p>
          <a:p>
            <a:pPr marL="285750" indent="-215999">
              <a:spcBef>
                <a:spcPts val="600"/>
              </a:spcBef>
              <a:buSzPct val="100000"/>
              <a:buChar char="■"/>
              <a:defRPr sz="1600">
                <a:solidFill>
                  <a:srgbClr val="FFFFFF"/>
                </a:solidFill>
              </a:defRPr>
            </a:pPr>
            <a:r>
              <a:t>Kirby, Eleanor and Shane Worner. 2014. Crowd-funding: An Infant Industry Growing Fast. IOSCO.</a:t>
            </a:r>
            <a:endParaRPr sz="8000">
              <a:solidFill>
                <a:srgbClr val="FAF6E0"/>
              </a:solidFill>
            </a:endParaRPr>
          </a:p>
          <a:p>
            <a:pPr marL="285750" indent="-215999">
              <a:spcBef>
                <a:spcPts val="600"/>
              </a:spcBef>
              <a:buSzPct val="100000"/>
              <a:buChar char="■"/>
              <a:defRPr sz="1600">
                <a:solidFill>
                  <a:srgbClr val="FFFFFF"/>
                </a:solidFill>
              </a:defRPr>
            </a:pPr>
            <a:r>
              <a:t>Lee, Tae-heon and Hee-Woong Kim. 2015. An Exploratory Study on Fintech Industry in Korea: CrowdfundingCase. 2nd International conference on Innovative Engineering Technologies (ICIET).</a:t>
            </a:r>
            <a:endParaRPr sz="8000">
              <a:solidFill>
                <a:srgbClr val="FAF6E0"/>
              </a:solidFill>
            </a:endParaRPr>
          </a:p>
          <a:p>
            <a:pPr marL="285750" indent="-215999">
              <a:spcBef>
                <a:spcPts val="600"/>
              </a:spcBef>
              <a:buSzPct val="100000"/>
              <a:buChar char="■"/>
              <a:defRPr sz="1600">
                <a:solidFill>
                  <a:srgbClr val="FFFFFF"/>
                </a:solidFill>
              </a:defRPr>
            </a:pPr>
            <a:r>
              <a:t>Mollic, Ethan. 2014. The dynamics of crowdfunding: An exploratory study. Journal of Business Venturing.</a:t>
            </a:r>
          </a:p>
        </p:txBody>
      </p:sp>
      <p:pic>
        <p:nvPicPr>
          <p:cNvPr id="46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4920025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1" name="群組"/>
          <p:cNvGrpSpPr/>
          <p:nvPr/>
        </p:nvGrpSpPr>
        <p:grpSpPr>
          <a:xfrm>
            <a:off x="5456896" y="1360958"/>
            <a:ext cx="2083143" cy="637729"/>
            <a:chOff x="0" y="0"/>
            <a:chExt cx="2083141" cy="637727"/>
          </a:xfrm>
        </p:grpSpPr>
        <p:sp>
          <p:nvSpPr>
            <p:cNvPr id="468" name="正方形"/>
            <p:cNvSpPr/>
            <p:nvPr/>
          </p:nvSpPr>
          <p:spPr>
            <a:xfrm>
              <a:off x="-1" y="-1"/>
              <a:ext cx="535378" cy="535378"/>
            </a:xfrm>
            <a:prstGeom prst="rect">
              <a:avLst/>
            </a:prstGeom>
            <a:solidFill>
              <a:srgbClr val="4C99D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469" name="Government Policy: Hindering Policies"/>
            <p:cNvSpPr txBox="1"/>
            <p:nvPr/>
          </p:nvSpPr>
          <p:spPr>
            <a:xfrm>
              <a:off x="707243" y="69566"/>
              <a:ext cx="1375898" cy="434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defRPr b="1" sz="22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References</a:t>
              </a:r>
            </a:p>
          </p:txBody>
        </p:sp>
        <p:sp>
          <p:nvSpPr>
            <p:cNvPr id="470" name="正方形"/>
            <p:cNvSpPr/>
            <p:nvPr/>
          </p:nvSpPr>
          <p:spPr>
            <a:xfrm>
              <a:off x="332628" y="351155"/>
              <a:ext cx="286572" cy="286572"/>
            </a:xfrm>
            <a:prstGeom prst="rect">
              <a:avLst/>
            </a:prstGeom>
            <a:noFill/>
            <a:ln w="12700" cap="flat">
              <a:solidFill>
                <a:srgbClr val="0032A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矩形 6"/>
          <p:cNvSpPr/>
          <p:nvPr/>
        </p:nvSpPr>
        <p:spPr>
          <a:xfrm>
            <a:off x="451946" y="0"/>
            <a:ext cx="378377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5" name="矩形 12"/>
          <p:cNvSpPr/>
          <p:nvPr/>
        </p:nvSpPr>
        <p:spPr>
          <a:xfrm>
            <a:off x="11361680" y="0"/>
            <a:ext cx="378377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6" name="框架 8"/>
          <p:cNvSpPr/>
          <p:nvPr/>
        </p:nvSpPr>
        <p:spPr>
          <a:xfrm>
            <a:off x="3836275" y="2283043"/>
            <a:ext cx="4519453" cy="2291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631" y="1244"/>
                </a:moveTo>
                <a:lnTo>
                  <a:pt x="631" y="20356"/>
                </a:lnTo>
                <a:lnTo>
                  <a:pt x="20969" y="20356"/>
                </a:lnTo>
                <a:lnTo>
                  <a:pt x="20969" y="1244"/>
                </a:lnTo>
                <a:close/>
              </a:path>
            </a:pathLst>
          </a:custGeom>
          <a:solidFill>
            <a:srgbClr val="000000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</a:p>
        </p:txBody>
      </p:sp>
      <p:pic>
        <p:nvPicPr>
          <p:cNvPr id="477" name="圖片 9" descr="圖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9276" y="2105935"/>
            <a:ext cx="4133452" cy="3078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直線接點 58"/>
          <p:cNvSpPr/>
          <p:nvPr/>
        </p:nvSpPr>
        <p:spPr>
          <a:xfrm flipH="1" flipV="1">
            <a:off x="7518248" y="1879666"/>
            <a:ext cx="792464" cy="681203"/>
          </a:xfrm>
          <a:prstGeom prst="line">
            <a:avLst/>
          </a:prstGeom>
          <a:ln w="38100">
            <a:solidFill>
              <a:srgbClr val="D0CECE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7" name="直線接點 55"/>
          <p:cNvSpPr/>
          <p:nvPr/>
        </p:nvSpPr>
        <p:spPr>
          <a:xfrm flipH="1" flipV="1">
            <a:off x="9430588" y="3788907"/>
            <a:ext cx="548054" cy="704323"/>
          </a:xfrm>
          <a:prstGeom prst="line">
            <a:avLst/>
          </a:prstGeom>
          <a:ln w="38100">
            <a:solidFill>
              <a:srgbClr val="D0CECE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8" name="直線接點 53"/>
          <p:cNvSpPr/>
          <p:nvPr/>
        </p:nvSpPr>
        <p:spPr>
          <a:xfrm flipH="1">
            <a:off x="9417846" y="1899458"/>
            <a:ext cx="609069" cy="609108"/>
          </a:xfrm>
          <a:prstGeom prst="line">
            <a:avLst/>
          </a:prstGeom>
          <a:ln w="38100">
            <a:solidFill>
              <a:srgbClr val="D0CECE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9" name="直線接點 49"/>
          <p:cNvSpPr/>
          <p:nvPr/>
        </p:nvSpPr>
        <p:spPr>
          <a:xfrm flipH="1">
            <a:off x="7391554" y="3402286"/>
            <a:ext cx="645818" cy="445143"/>
          </a:xfrm>
          <a:prstGeom prst="line">
            <a:avLst/>
          </a:prstGeom>
          <a:ln w="38100">
            <a:solidFill>
              <a:srgbClr val="D0CECE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0" name="直線接點 44"/>
          <p:cNvSpPr/>
          <p:nvPr/>
        </p:nvSpPr>
        <p:spPr>
          <a:xfrm flipH="1">
            <a:off x="3857223" y="4302285"/>
            <a:ext cx="1987471" cy="7"/>
          </a:xfrm>
          <a:prstGeom prst="line">
            <a:avLst/>
          </a:prstGeom>
          <a:ln w="38100">
            <a:solidFill>
              <a:schemeClr val="accent3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直線接點 2"/>
          <p:cNvSpPr/>
          <p:nvPr/>
        </p:nvSpPr>
        <p:spPr>
          <a:xfrm>
            <a:off x="2903671" y="2265482"/>
            <a:ext cx="4" cy="792007"/>
          </a:xfrm>
          <a:prstGeom prst="line">
            <a:avLst/>
          </a:prstGeom>
          <a:ln w="38100">
            <a:solidFill>
              <a:schemeClr val="accent3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2" name="矩形: 圓角 6"/>
          <p:cNvSpPr/>
          <p:nvPr/>
        </p:nvSpPr>
        <p:spPr>
          <a:xfrm>
            <a:off x="724656" y="1485684"/>
            <a:ext cx="4562327" cy="99764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3" name="Founder : Ta Han Lin"/>
          <p:cNvSpPr txBox="1"/>
          <p:nvPr/>
        </p:nvSpPr>
        <p:spPr>
          <a:xfrm>
            <a:off x="1828800" y="5252118"/>
            <a:ext cx="2375223" cy="37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000">
                <a:solidFill>
                  <a:srgbClr val="4A5A6F"/>
                </a:solidFill>
              </a:defRPr>
            </a:lvl1pPr>
          </a:lstStyle>
          <a:p>
            <a:pPr/>
            <a:r>
              <a:t>Founder : Lin, Da-Han </a:t>
            </a:r>
          </a:p>
        </p:txBody>
      </p:sp>
      <p:sp>
        <p:nvSpPr>
          <p:cNvPr id="124" name="First and only crowdfunding consultancy in Taiwan"/>
          <p:cNvSpPr txBox="1"/>
          <p:nvPr/>
        </p:nvSpPr>
        <p:spPr>
          <a:xfrm>
            <a:off x="896492" y="1563743"/>
            <a:ext cx="4511387" cy="820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b="1" sz="2000">
                <a:solidFill>
                  <a:srgbClr val="4A5A6F"/>
                </a:solidFill>
              </a:defRPr>
            </a:pPr>
            <a:r>
              <a:t>Backer-Founder is the </a:t>
            </a:r>
            <a:r>
              <a:rPr sz="2800"/>
              <a:t>first</a:t>
            </a:r>
            <a:r>
              <a:t> and </a:t>
            </a:r>
            <a:r>
              <a:rPr sz="2800"/>
              <a:t>only</a:t>
            </a:r>
            <a:r>
              <a:t> crowdfunding consultancy in Taiwan. </a:t>
            </a:r>
          </a:p>
        </p:txBody>
      </p:sp>
      <p:sp>
        <p:nvSpPr>
          <p:cNvPr id="125" name="established in October 2014"/>
          <p:cNvSpPr txBox="1"/>
          <p:nvPr/>
        </p:nvSpPr>
        <p:spPr>
          <a:xfrm>
            <a:off x="1828800" y="5632029"/>
            <a:ext cx="2710955" cy="37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000">
                <a:solidFill>
                  <a:srgbClr val="4A5A6F"/>
                </a:solidFill>
              </a:defRPr>
            </a:lvl1pPr>
          </a:lstStyle>
          <a:p>
            <a:pPr/>
            <a:r>
              <a:t>Founded in October 2014</a:t>
            </a:r>
          </a:p>
        </p:txBody>
      </p:sp>
      <p:sp>
        <p:nvSpPr>
          <p:cNvPr id="126" name="Field:technology gadget, handcrafts design, social good, games production, literary show"/>
          <p:cNvSpPr txBox="1"/>
          <p:nvPr/>
        </p:nvSpPr>
        <p:spPr>
          <a:xfrm>
            <a:off x="4669632" y="3952299"/>
            <a:ext cx="617352" cy="35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355600">
              <a:defRPr>
                <a:solidFill>
                  <a:srgbClr val="4A5A6F"/>
                </a:solidFill>
              </a:defRPr>
            </a:lvl1pPr>
          </a:lstStyle>
          <a:p>
            <a:pPr/>
            <a:r>
              <a:t>Fields</a:t>
            </a:r>
          </a:p>
        </p:txBody>
      </p:sp>
      <p:grpSp>
        <p:nvGrpSpPr>
          <p:cNvPr id="129" name="群組 10"/>
          <p:cNvGrpSpPr/>
          <p:nvPr/>
        </p:nvGrpSpPr>
        <p:grpSpPr>
          <a:xfrm>
            <a:off x="9607576" y="4212882"/>
            <a:ext cx="1800017" cy="1800015"/>
            <a:chOff x="-1" y="0"/>
            <a:chExt cx="1800016" cy="1800013"/>
          </a:xfrm>
        </p:grpSpPr>
        <p:sp>
          <p:nvSpPr>
            <p:cNvPr id="127" name="橢圓 26"/>
            <p:cNvSpPr/>
            <p:nvPr/>
          </p:nvSpPr>
          <p:spPr>
            <a:xfrm>
              <a:off x="-2" y="-1"/>
              <a:ext cx="1800018" cy="1800015"/>
            </a:xfrm>
            <a:prstGeom prst="ellipse">
              <a:avLst/>
            </a:prstGeom>
            <a:solidFill>
              <a:srgbClr val="E2F0D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2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85289" y="180240"/>
              <a:ext cx="1397011" cy="13970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2" name="群組 8"/>
          <p:cNvGrpSpPr/>
          <p:nvPr/>
        </p:nvGrpSpPr>
        <p:grpSpPr>
          <a:xfrm>
            <a:off x="5952651" y="499902"/>
            <a:ext cx="1800015" cy="1800009"/>
            <a:chOff x="0" y="0"/>
            <a:chExt cx="1800013" cy="1800007"/>
          </a:xfrm>
        </p:grpSpPr>
        <p:sp>
          <p:nvSpPr>
            <p:cNvPr id="130" name="橢圓 24"/>
            <p:cNvSpPr/>
            <p:nvPr/>
          </p:nvSpPr>
          <p:spPr>
            <a:xfrm>
              <a:off x="-1" y="-1"/>
              <a:ext cx="1800015" cy="1800008"/>
            </a:xfrm>
            <a:prstGeom prst="ellipse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3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6517" y="158246"/>
              <a:ext cx="1397010" cy="13970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5" name="群組 17"/>
          <p:cNvGrpSpPr/>
          <p:nvPr/>
        </p:nvGrpSpPr>
        <p:grpSpPr>
          <a:xfrm>
            <a:off x="9607576" y="343093"/>
            <a:ext cx="1800017" cy="1800015"/>
            <a:chOff x="-1" y="0"/>
            <a:chExt cx="1800016" cy="1800013"/>
          </a:xfrm>
        </p:grpSpPr>
        <p:sp>
          <p:nvSpPr>
            <p:cNvPr id="133" name="橢圓 34"/>
            <p:cNvSpPr/>
            <p:nvPr/>
          </p:nvSpPr>
          <p:spPr>
            <a:xfrm>
              <a:off x="-2" y="-1"/>
              <a:ext cx="1800018" cy="1800015"/>
            </a:xfrm>
            <a:prstGeom prst="ellipse">
              <a:avLst/>
            </a:prstGeom>
            <a:solidFill>
              <a:srgbClr val="EAE0E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34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1502" y="173012"/>
              <a:ext cx="1397009" cy="13970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8" name="群組 11"/>
          <p:cNvGrpSpPr/>
          <p:nvPr/>
        </p:nvGrpSpPr>
        <p:grpSpPr>
          <a:xfrm>
            <a:off x="7949596" y="2248921"/>
            <a:ext cx="1800015" cy="1800015"/>
            <a:chOff x="0" y="0"/>
            <a:chExt cx="1800013" cy="1800013"/>
          </a:xfrm>
        </p:grpSpPr>
        <p:sp>
          <p:nvSpPr>
            <p:cNvPr id="136" name="橢圓 32"/>
            <p:cNvSpPr/>
            <p:nvPr/>
          </p:nvSpPr>
          <p:spPr>
            <a:xfrm>
              <a:off x="-1" y="-1"/>
              <a:ext cx="1800015" cy="1800015"/>
            </a:xfrm>
            <a:prstGeom prst="ellipse">
              <a:avLst/>
            </a:prstGeom>
            <a:solidFill>
              <a:srgbClr val="FFCCC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37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12083" y="201502"/>
              <a:ext cx="1397009" cy="13970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1" name="群組 9"/>
          <p:cNvGrpSpPr/>
          <p:nvPr/>
        </p:nvGrpSpPr>
        <p:grpSpPr>
          <a:xfrm>
            <a:off x="5844682" y="3402278"/>
            <a:ext cx="1800015" cy="1800015"/>
            <a:chOff x="0" y="0"/>
            <a:chExt cx="1800013" cy="1800013"/>
          </a:xfrm>
        </p:grpSpPr>
        <p:sp>
          <p:nvSpPr>
            <p:cNvPr id="139" name="橢圓 7"/>
            <p:cNvSpPr/>
            <p:nvPr/>
          </p:nvSpPr>
          <p:spPr>
            <a:xfrm>
              <a:off x="-1" y="-1"/>
              <a:ext cx="1800015" cy="1800015"/>
            </a:xfrm>
            <a:prstGeom prst="ellipse">
              <a:avLst/>
            </a:prstGeom>
            <a:solidFill>
              <a:srgbClr val="FFF2C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40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49864" y="230163"/>
              <a:ext cx="1397010" cy="13970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5" name="群組"/>
          <p:cNvGrpSpPr/>
          <p:nvPr/>
        </p:nvGrpSpPr>
        <p:grpSpPr>
          <a:xfrm>
            <a:off x="340070" y="343101"/>
            <a:ext cx="4148353" cy="637725"/>
            <a:chOff x="0" y="0"/>
            <a:chExt cx="4148352" cy="637724"/>
          </a:xfrm>
        </p:grpSpPr>
        <p:sp>
          <p:nvSpPr>
            <p:cNvPr id="142" name="正方形"/>
            <p:cNvSpPr/>
            <p:nvPr/>
          </p:nvSpPr>
          <p:spPr>
            <a:xfrm>
              <a:off x="-1" y="0"/>
              <a:ext cx="535379" cy="535372"/>
            </a:xfrm>
            <a:prstGeom prst="rect">
              <a:avLst/>
            </a:prstGeom>
            <a:solidFill>
              <a:srgbClr val="4C99D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43" name="Government Policy: Hindering Policies"/>
            <p:cNvSpPr txBox="1"/>
            <p:nvPr/>
          </p:nvSpPr>
          <p:spPr>
            <a:xfrm>
              <a:off x="707241" y="69566"/>
              <a:ext cx="3441111" cy="434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defRPr b="1" sz="22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Background: Backer-Founder</a:t>
              </a:r>
            </a:p>
          </p:txBody>
        </p:sp>
        <p:sp>
          <p:nvSpPr>
            <p:cNvPr id="144" name="正方形"/>
            <p:cNvSpPr/>
            <p:nvPr/>
          </p:nvSpPr>
          <p:spPr>
            <a:xfrm>
              <a:off x="332626" y="351153"/>
              <a:ext cx="286572" cy="286572"/>
            </a:xfrm>
            <a:prstGeom prst="rect">
              <a:avLst/>
            </a:prstGeom>
            <a:noFill/>
            <a:ln w="12700" cap="flat">
              <a:solidFill>
                <a:srgbClr val="0032A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pic>
        <p:nvPicPr>
          <p:cNvPr id="146" name="20160401090106.png" descr="20160401090106.png"/>
          <p:cNvPicPr>
            <a:picLocks noChangeAspect="1"/>
          </p:cNvPicPr>
          <p:nvPr/>
        </p:nvPicPr>
        <p:blipFill>
          <a:blip r:embed="rId7">
            <a:extLst/>
          </a:blip>
          <a:srcRect l="0" t="0" r="0" b="8"/>
          <a:stretch>
            <a:fillRect/>
          </a:stretch>
        </p:blipFill>
        <p:spPr>
          <a:xfrm>
            <a:off x="1788135" y="2840932"/>
            <a:ext cx="2248950" cy="2241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8" y="0"/>
                </a:moveTo>
                <a:cubicBezTo>
                  <a:pt x="8034" y="0"/>
                  <a:pt x="5267" y="1054"/>
                  <a:pt x="3164" y="3163"/>
                </a:cubicBezTo>
                <a:cubicBezTo>
                  <a:pt x="1055" y="5272"/>
                  <a:pt x="0" y="8038"/>
                  <a:pt x="0" y="10802"/>
                </a:cubicBezTo>
                <a:cubicBezTo>
                  <a:pt x="0" y="13566"/>
                  <a:pt x="1055" y="16327"/>
                  <a:pt x="3164" y="18437"/>
                </a:cubicBezTo>
                <a:cubicBezTo>
                  <a:pt x="5267" y="20545"/>
                  <a:pt x="8034" y="21600"/>
                  <a:pt x="10798" y="21600"/>
                </a:cubicBezTo>
                <a:cubicBezTo>
                  <a:pt x="13562" y="21600"/>
                  <a:pt x="16333" y="20545"/>
                  <a:pt x="18436" y="18437"/>
                </a:cubicBezTo>
                <a:cubicBezTo>
                  <a:pt x="20545" y="16327"/>
                  <a:pt x="21600" y="13566"/>
                  <a:pt x="21600" y="10802"/>
                </a:cubicBezTo>
                <a:cubicBezTo>
                  <a:pt x="21600" y="8038"/>
                  <a:pt x="20545" y="5272"/>
                  <a:pt x="18436" y="3163"/>
                </a:cubicBezTo>
                <a:cubicBezTo>
                  <a:pt x="16333" y="1054"/>
                  <a:pt x="13562" y="0"/>
                  <a:pt x="1079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47" name="Field:technology gadget, handcrafts design, social good, games production, literary show"/>
          <p:cNvSpPr txBox="1"/>
          <p:nvPr/>
        </p:nvSpPr>
        <p:spPr>
          <a:xfrm>
            <a:off x="5972823" y="2302184"/>
            <a:ext cx="1809912" cy="35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355600">
              <a:defRPr>
                <a:solidFill>
                  <a:srgbClr val="4A5A6F"/>
                </a:solidFill>
              </a:defRPr>
            </a:lvl1pPr>
          </a:lstStyle>
          <a:p>
            <a:pPr/>
            <a:r>
              <a:t>Technology gadget</a:t>
            </a:r>
          </a:p>
        </p:txBody>
      </p:sp>
      <p:sp>
        <p:nvSpPr>
          <p:cNvPr id="148" name="Field:technology gadget, handcrafts design, social good, games production, literary show"/>
          <p:cNvSpPr txBox="1"/>
          <p:nvPr/>
        </p:nvSpPr>
        <p:spPr>
          <a:xfrm>
            <a:off x="5913125" y="5229261"/>
            <a:ext cx="1746958" cy="35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355600">
              <a:defRPr>
                <a:solidFill>
                  <a:srgbClr val="4A5A6F"/>
                </a:solidFill>
              </a:defRPr>
            </a:lvl1pPr>
          </a:lstStyle>
          <a:p>
            <a:pPr/>
            <a:r>
              <a:t>Handcrafts design</a:t>
            </a:r>
          </a:p>
        </p:txBody>
      </p:sp>
      <p:sp>
        <p:nvSpPr>
          <p:cNvPr id="149" name="Field:technology gadget, handcrafts design, social good, games production, literary show"/>
          <p:cNvSpPr txBox="1"/>
          <p:nvPr/>
        </p:nvSpPr>
        <p:spPr>
          <a:xfrm>
            <a:off x="8287752" y="4052349"/>
            <a:ext cx="1139739" cy="35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355600">
              <a:defRPr>
                <a:solidFill>
                  <a:srgbClr val="4A5A6F"/>
                </a:solidFill>
              </a:defRPr>
            </a:lvl1pPr>
          </a:lstStyle>
          <a:p>
            <a:pPr/>
            <a:r>
              <a:t>Social good</a:t>
            </a:r>
          </a:p>
        </p:txBody>
      </p:sp>
      <p:sp>
        <p:nvSpPr>
          <p:cNvPr id="150" name="Field:technology gadget, handcrafts design, social good, games production, literary show"/>
          <p:cNvSpPr txBox="1"/>
          <p:nvPr/>
        </p:nvSpPr>
        <p:spPr>
          <a:xfrm>
            <a:off x="9641099" y="6044148"/>
            <a:ext cx="1798527" cy="35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355600">
              <a:defRPr>
                <a:solidFill>
                  <a:srgbClr val="4A5A6F"/>
                </a:solidFill>
              </a:defRPr>
            </a:lvl1pPr>
          </a:lstStyle>
          <a:p>
            <a:pPr/>
            <a:r>
              <a:t>Games production</a:t>
            </a:r>
          </a:p>
        </p:txBody>
      </p:sp>
      <p:sp>
        <p:nvSpPr>
          <p:cNvPr id="151" name="Field:technology gadget, handcrafts design, social good, games production, literary show"/>
          <p:cNvSpPr txBox="1"/>
          <p:nvPr/>
        </p:nvSpPr>
        <p:spPr>
          <a:xfrm>
            <a:off x="9873925" y="2142249"/>
            <a:ext cx="1308399" cy="35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355600">
              <a:defRPr>
                <a:solidFill>
                  <a:srgbClr val="4A5A6F"/>
                </a:solidFill>
              </a:defRPr>
            </a:lvl1pPr>
          </a:lstStyle>
          <a:p>
            <a:pPr/>
            <a:r>
              <a:t>Reality show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27"/>
          <p:cNvSpPr txBox="1"/>
          <p:nvPr/>
        </p:nvSpPr>
        <p:spPr>
          <a:xfrm>
            <a:off x="2137789" y="1439568"/>
            <a:ext cx="2202725" cy="929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 defTabSz="1218987">
              <a:buSzPct val="100000"/>
              <a:buFont typeface="Arial"/>
              <a:buChar char="•"/>
              <a:defRPr>
                <a:solidFill>
                  <a:srgbClr val="44546A"/>
                </a:solidFill>
              </a:defRPr>
            </a:pPr>
            <a:r>
              <a:t>Consulting</a:t>
            </a:r>
          </a:p>
          <a:p>
            <a:pPr marL="285750" indent="-285750" defTabSz="1218987">
              <a:buSzPct val="100000"/>
              <a:buFont typeface="Arial"/>
              <a:buChar char="•"/>
              <a:defRPr>
                <a:solidFill>
                  <a:srgbClr val="44546A"/>
                </a:solidFill>
              </a:defRPr>
            </a:pPr>
            <a:r>
              <a:t>Market Promotion </a:t>
            </a:r>
          </a:p>
          <a:p>
            <a:pPr marL="285750" indent="-285750" defTabSz="1218987">
              <a:buSzPct val="100000"/>
              <a:buFont typeface="Arial"/>
              <a:buChar char="•"/>
              <a:defRPr>
                <a:solidFill>
                  <a:srgbClr val="44546A"/>
                </a:solidFill>
              </a:defRPr>
            </a:pPr>
            <a:r>
              <a:t>Copy Editing</a:t>
            </a:r>
          </a:p>
        </p:txBody>
      </p:sp>
      <p:sp>
        <p:nvSpPr>
          <p:cNvPr id="154" name="TextBox 28"/>
          <p:cNvSpPr txBox="1"/>
          <p:nvPr/>
        </p:nvSpPr>
        <p:spPr>
          <a:xfrm>
            <a:off x="1672401" y="1077852"/>
            <a:ext cx="284989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1218987">
              <a:defRPr b="1" sz="2000">
                <a:solidFill>
                  <a:srgbClr val="44546A"/>
                </a:solidFill>
              </a:defRPr>
            </a:lvl1pPr>
          </a:lstStyle>
          <a:p>
            <a:pPr/>
            <a:r>
              <a:t>BACKER-FOUNDER</a:t>
            </a:r>
          </a:p>
        </p:txBody>
      </p:sp>
      <p:sp>
        <p:nvSpPr>
          <p:cNvPr id="155" name="TextBox 30"/>
          <p:cNvSpPr txBox="1"/>
          <p:nvPr/>
        </p:nvSpPr>
        <p:spPr>
          <a:xfrm>
            <a:off x="5123815" y="1659414"/>
            <a:ext cx="2184531" cy="650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 defTabSz="1218987">
              <a:buSzPct val="100000"/>
              <a:buFont typeface="Arial"/>
              <a:buChar char="•"/>
              <a:defRPr>
                <a:solidFill>
                  <a:srgbClr val="44546A"/>
                </a:solidFill>
              </a:defRPr>
            </a:pPr>
            <a:r>
              <a:t>Cash-flow Service </a:t>
            </a:r>
          </a:p>
          <a:p>
            <a:pPr marL="285750" indent="-285750" defTabSz="1218987">
              <a:buSzPct val="100000"/>
              <a:buFont typeface="Arial"/>
              <a:buChar char="•"/>
              <a:defRPr>
                <a:solidFill>
                  <a:srgbClr val="44546A"/>
                </a:solidFill>
              </a:defRPr>
            </a:pPr>
            <a:r>
              <a:t>On-line Connection</a:t>
            </a:r>
          </a:p>
        </p:txBody>
      </p:sp>
      <p:sp>
        <p:nvSpPr>
          <p:cNvPr id="156" name="TextBox 31"/>
          <p:cNvSpPr txBox="1"/>
          <p:nvPr/>
        </p:nvSpPr>
        <p:spPr>
          <a:xfrm>
            <a:off x="4723605" y="1267030"/>
            <a:ext cx="2849893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1218987">
              <a:defRPr b="1" sz="2000">
                <a:solidFill>
                  <a:srgbClr val="44546A"/>
                </a:solidFill>
              </a:defRPr>
            </a:lvl1pPr>
          </a:lstStyle>
          <a:p>
            <a:pPr/>
            <a:r>
              <a:t>BACKME</a:t>
            </a:r>
          </a:p>
        </p:txBody>
      </p:sp>
      <p:sp>
        <p:nvSpPr>
          <p:cNvPr id="157" name="TextBox 33"/>
          <p:cNvSpPr txBox="1"/>
          <p:nvPr/>
        </p:nvSpPr>
        <p:spPr>
          <a:xfrm>
            <a:off x="8093633" y="1690944"/>
            <a:ext cx="2583129" cy="650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 defTabSz="1218987">
              <a:buSzPct val="100000"/>
              <a:buFont typeface="Arial"/>
              <a:buChar char="•"/>
              <a:defRPr>
                <a:solidFill>
                  <a:srgbClr val="44546A"/>
                </a:solidFill>
              </a:defRPr>
            </a:pPr>
            <a:r>
              <a:t>Diary of Crowdfunding </a:t>
            </a:r>
          </a:p>
          <a:p>
            <a:pPr marL="285750" indent="-285750" defTabSz="1218987">
              <a:buSzPct val="100000"/>
              <a:buFont typeface="Arial"/>
              <a:buChar char="•"/>
              <a:defRPr>
                <a:solidFill>
                  <a:srgbClr val="44546A"/>
                </a:solidFill>
              </a:defRPr>
            </a:pPr>
            <a:r>
              <a:t>View of Crowdfunding</a:t>
            </a:r>
          </a:p>
        </p:txBody>
      </p:sp>
      <p:sp>
        <p:nvSpPr>
          <p:cNvPr id="158" name="TextBox 34"/>
          <p:cNvSpPr txBox="1"/>
          <p:nvPr/>
        </p:nvSpPr>
        <p:spPr>
          <a:xfrm>
            <a:off x="7858407" y="1298562"/>
            <a:ext cx="2849898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1218987">
              <a:defRPr b="1" sz="2000">
                <a:solidFill>
                  <a:srgbClr val="44546A"/>
                </a:solidFill>
              </a:defRPr>
            </a:lvl1pPr>
          </a:lstStyle>
          <a:p>
            <a:pPr/>
            <a:r>
              <a:t>CROWD WATCH</a:t>
            </a:r>
          </a:p>
        </p:txBody>
      </p:sp>
      <p:sp>
        <p:nvSpPr>
          <p:cNvPr id="159" name="TextBox 36"/>
          <p:cNvSpPr txBox="1"/>
          <p:nvPr/>
        </p:nvSpPr>
        <p:spPr>
          <a:xfrm>
            <a:off x="3382105" y="5604986"/>
            <a:ext cx="2605900" cy="929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 defTabSz="1218987">
              <a:buSzPct val="100000"/>
              <a:buFont typeface="Arial"/>
              <a:buChar char="•"/>
              <a:defRPr>
                <a:solidFill>
                  <a:srgbClr val="44546A"/>
                </a:solidFill>
              </a:defRPr>
            </a:pPr>
            <a:r>
              <a:t>Organization of Activity</a:t>
            </a:r>
          </a:p>
          <a:p>
            <a:pPr marL="285750" indent="-285750" defTabSz="1218987">
              <a:buSzPct val="100000"/>
              <a:buFont typeface="Arial"/>
              <a:buChar char="•"/>
              <a:defRPr>
                <a:solidFill>
                  <a:srgbClr val="44546A"/>
                </a:solidFill>
              </a:defRPr>
            </a:pPr>
            <a:r>
              <a:t>Space Rental Service</a:t>
            </a:r>
          </a:p>
          <a:p>
            <a:pPr marL="285750" indent="-285750" defTabSz="1218987">
              <a:buSzPct val="100000"/>
              <a:buFont typeface="Arial"/>
              <a:buChar char="•"/>
              <a:defRPr>
                <a:solidFill>
                  <a:srgbClr val="44546A"/>
                </a:solidFill>
              </a:defRPr>
            </a:pPr>
            <a:r>
              <a:t>MOO Limited Shop</a:t>
            </a:r>
          </a:p>
        </p:txBody>
      </p:sp>
      <p:sp>
        <p:nvSpPr>
          <p:cNvPr id="160" name="TextBox 37"/>
          <p:cNvSpPr txBox="1"/>
          <p:nvPr/>
        </p:nvSpPr>
        <p:spPr>
          <a:xfrm>
            <a:off x="3184321" y="5212605"/>
            <a:ext cx="2849893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1218987">
              <a:defRPr b="1" sz="2000">
                <a:solidFill>
                  <a:srgbClr val="44546A"/>
                </a:solidFill>
              </a:defRPr>
            </a:lvl1pPr>
          </a:lstStyle>
          <a:p>
            <a:pPr/>
            <a:r>
              <a:t>BACKHOUSE</a:t>
            </a:r>
          </a:p>
        </p:txBody>
      </p:sp>
      <p:sp>
        <p:nvSpPr>
          <p:cNvPr id="161" name="TextBox 45"/>
          <p:cNvSpPr txBox="1"/>
          <p:nvPr/>
        </p:nvSpPr>
        <p:spPr>
          <a:xfrm>
            <a:off x="6769554" y="5615497"/>
            <a:ext cx="1945885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marL="285750" indent="-285750" algn="ctr" defTabSz="1218987">
              <a:buSzPct val="100000"/>
              <a:buFont typeface="Arial"/>
              <a:buChar char="•"/>
              <a:defRPr>
                <a:solidFill>
                  <a:srgbClr val="44546A"/>
                </a:solidFill>
              </a:defRPr>
            </a:lvl1pPr>
          </a:lstStyle>
          <a:p>
            <a:pPr/>
            <a:r>
              <a:t>Filming &amp; Design</a:t>
            </a:r>
          </a:p>
        </p:txBody>
      </p:sp>
      <p:sp>
        <p:nvSpPr>
          <p:cNvPr id="162" name="TextBox 46"/>
          <p:cNvSpPr txBox="1"/>
          <p:nvPr/>
        </p:nvSpPr>
        <p:spPr>
          <a:xfrm>
            <a:off x="6313261" y="5223114"/>
            <a:ext cx="2849898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1218987">
              <a:defRPr b="1" sz="2000">
                <a:solidFill>
                  <a:srgbClr val="44546A"/>
                </a:solidFill>
              </a:defRPr>
            </a:lvl1pPr>
          </a:lstStyle>
          <a:p>
            <a:pPr/>
            <a:r>
              <a:t>BACKWORK</a:t>
            </a:r>
          </a:p>
        </p:txBody>
      </p:sp>
      <p:sp>
        <p:nvSpPr>
          <p:cNvPr id="163" name="Rounded Rectangle 11"/>
          <p:cNvSpPr/>
          <p:nvPr/>
        </p:nvSpPr>
        <p:spPr>
          <a:xfrm rot="2700000">
            <a:off x="4069824" y="3561772"/>
            <a:ext cx="1087478" cy="1087479"/>
          </a:xfrm>
          <a:prstGeom prst="roundRect">
            <a:avLst>
              <a:gd name="adj" fmla="val 16667"/>
            </a:avLst>
          </a:prstGeom>
          <a:solidFill>
            <a:srgbClr val="E6697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218987"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4" name="Rounded Rectangle 12"/>
          <p:cNvSpPr/>
          <p:nvPr/>
        </p:nvSpPr>
        <p:spPr>
          <a:xfrm rot="2700000">
            <a:off x="5613274" y="2885494"/>
            <a:ext cx="1087478" cy="1087479"/>
          </a:xfrm>
          <a:prstGeom prst="roundRect">
            <a:avLst>
              <a:gd name="adj" fmla="val 16667"/>
            </a:avLst>
          </a:prstGeom>
          <a:solidFill>
            <a:srgbClr val="FADC6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218987"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5" name="Rounded Rectangle 13"/>
          <p:cNvSpPr/>
          <p:nvPr/>
        </p:nvSpPr>
        <p:spPr>
          <a:xfrm rot="2700000">
            <a:off x="7156722" y="3561772"/>
            <a:ext cx="1087478" cy="1087479"/>
          </a:xfrm>
          <a:prstGeom prst="roundRect">
            <a:avLst>
              <a:gd name="adj" fmla="val 16667"/>
            </a:avLst>
          </a:prstGeom>
          <a:solidFill>
            <a:srgbClr val="65D2B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218987"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6" name="Rounded Rectangle 14"/>
          <p:cNvSpPr/>
          <p:nvPr/>
        </p:nvSpPr>
        <p:spPr>
          <a:xfrm rot="2700000">
            <a:off x="8700172" y="2885494"/>
            <a:ext cx="1087478" cy="1087479"/>
          </a:xfrm>
          <a:prstGeom prst="roundRect">
            <a:avLst>
              <a:gd name="adj" fmla="val 16667"/>
            </a:avLst>
          </a:prstGeom>
          <a:solidFill>
            <a:srgbClr val="44546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218987"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7" name="Rounded Rectangle 15"/>
          <p:cNvSpPr/>
          <p:nvPr/>
        </p:nvSpPr>
        <p:spPr>
          <a:xfrm rot="2700000">
            <a:off x="2526376" y="2885494"/>
            <a:ext cx="1087473" cy="1087479"/>
          </a:xfrm>
          <a:prstGeom prst="roundRect">
            <a:avLst>
              <a:gd name="adj" fmla="val 16667"/>
            </a:avLst>
          </a:prstGeom>
          <a:solidFill>
            <a:srgbClr val="4F68D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218987"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8" name="Rounded Rectangle 17"/>
          <p:cNvSpPr/>
          <p:nvPr/>
        </p:nvSpPr>
        <p:spPr>
          <a:xfrm rot="1809825">
            <a:off x="4122446" y="3179322"/>
            <a:ext cx="1087478" cy="108747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sx="100000" sy="100000" kx="0" ky="0" algn="b" rotWithShape="0" blurRad="342900" dist="0" dir="0">
              <a:srgbClr val="000000">
                <a:alpha val="29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1218987"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9" name="Rounded Rectangle 19"/>
          <p:cNvSpPr/>
          <p:nvPr/>
        </p:nvSpPr>
        <p:spPr>
          <a:xfrm rot="3564404">
            <a:off x="5690127" y="3204820"/>
            <a:ext cx="1087478" cy="1087479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sx="100000" sy="100000" kx="0" ky="0" algn="b" rotWithShape="0" blurRad="342900" dist="0" dir="0">
              <a:srgbClr val="000000">
                <a:alpha val="29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1218987"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0" name="Rounded Rectangle 20"/>
          <p:cNvSpPr/>
          <p:nvPr/>
        </p:nvSpPr>
        <p:spPr>
          <a:xfrm rot="1809825">
            <a:off x="7225507" y="3160507"/>
            <a:ext cx="1087473" cy="108747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sx="100000" sy="100000" kx="0" ky="0" algn="b" rotWithShape="0" blurRad="342900" dist="0" dir="0">
              <a:srgbClr val="000000">
                <a:alpha val="29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1218987"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1" name="Rounded Rectangle 21"/>
          <p:cNvSpPr/>
          <p:nvPr/>
        </p:nvSpPr>
        <p:spPr>
          <a:xfrm rot="3564404">
            <a:off x="8733876" y="3209579"/>
            <a:ext cx="1087478" cy="1087479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sx="100000" sy="100000" kx="0" ky="0" algn="b" rotWithShape="0" blurRad="342900" dist="0" dir="0">
              <a:srgbClr val="000000">
                <a:alpha val="29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1218987"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2" name="Freeform 18"/>
          <p:cNvSpPr/>
          <p:nvPr/>
        </p:nvSpPr>
        <p:spPr>
          <a:xfrm>
            <a:off x="2844974" y="3613094"/>
            <a:ext cx="567992" cy="591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57" y="19070"/>
                </a:moveTo>
                <a:lnTo>
                  <a:pt x="10601" y="19095"/>
                </a:lnTo>
                <a:lnTo>
                  <a:pt x="10817" y="19154"/>
                </a:lnTo>
                <a:lnTo>
                  <a:pt x="11020" y="19245"/>
                </a:lnTo>
                <a:lnTo>
                  <a:pt x="11209" y="19368"/>
                </a:lnTo>
                <a:lnTo>
                  <a:pt x="11364" y="19524"/>
                </a:lnTo>
                <a:lnTo>
                  <a:pt x="11493" y="19699"/>
                </a:lnTo>
                <a:lnTo>
                  <a:pt x="11587" y="19900"/>
                </a:lnTo>
                <a:lnTo>
                  <a:pt x="11655" y="20108"/>
                </a:lnTo>
                <a:lnTo>
                  <a:pt x="11682" y="20335"/>
                </a:lnTo>
                <a:lnTo>
                  <a:pt x="11655" y="20562"/>
                </a:lnTo>
                <a:lnTo>
                  <a:pt x="11587" y="20776"/>
                </a:lnTo>
                <a:lnTo>
                  <a:pt x="11493" y="20977"/>
                </a:lnTo>
                <a:lnTo>
                  <a:pt x="11364" y="21146"/>
                </a:lnTo>
                <a:lnTo>
                  <a:pt x="11209" y="21295"/>
                </a:lnTo>
                <a:lnTo>
                  <a:pt x="11020" y="21425"/>
                </a:lnTo>
                <a:lnTo>
                  <a:pt x="10817" y="21522"/>
                </a:lnTo>
                <a:lnTo>
                  <a:pt x="10601" y="21581"/>
                </a:lnTo>
                <a:lnTo>
                  <a:pt x="10357" y="21600"/>
                </a:lnTo>
                <a:lnTo>
                  <a:pt x="10128" y="21581"/>
                </a:lnTo>
                <a:lnTo>
                  <a:pt x="9898" y="21522"/>
                </a:lnTo>
                <a:lnTo>
                  <a:pt x="9695" y="21425"/>
                </a:lnTo>
                <a:lnTo>
                  <a:pt x="9520" y="21295"/>
                </a:lnTo>
                <a:lnTo>
                  <a:pt x="9358" y="21146"/>
                </a:lnTo>
                <a:lnTo>
                  <a:pt x="9229" y="20977"/>
                </a:lnTo>
                <a:lnTo>
                  <a:pt x="9128" y="20776"/>
                </a:lnTo>
                <a:lnTo>
                  <a:pt x="9067" y="20562"/>
                </a:lnTo>
                <a:lnTo>
                  <a:pt x="9047" y="20335"/>
                </a:lnTo>
                <a:lnTo>
                  <a:pt x="9067" y="20108"/>
                </a:lnTo>
                <a:lnTo>
                  <a:pt x="9128" y="19900"/>
                </a:lnTo>
                <a:lnTo>
                  <a:pt x="9229" y="19699"/>
                </a:lnTo>
                <a:lnTo>
                  <a:pt x="9358" y="19524"/>
                </a:lnTo>
                <a:lnTo>
                  <a:pt x="9520" y="19368"/>
                </a:lnTo>
                <a:lnTo>
                  <a:pt x="9695" y="19245"/>
                </a:lnTo>
                <a:lnTo>
                  <a:pt x="9898" y="19154"/>
                </a:lnTo>
                <a:lnTo>
                  <a:pt x="10128" y="19095"/>
                </a:lnTo>
                <a:lnTo>
                  <a:pt x="10357" y="19070"/>
                </a:lnTo>
                <a:close/>
                <a:moveTo>
                  <a:pt x="5675" y="17992"/>
                </a:moveTo>
                <a:lnTo>
                  <a:pt x="5851" y="18018"/>
                </a:lnTo>
                <a:lnTo>
                  <a:pt x="6027" y="18064"/>
                </a:lnTo>
                <a:lnTo>
                  <a:pt x="6202" y="18142"/>
                </a:lnTo>
                <a:lnTo>
                  <a:pt x="6358" y="18245"/>
                </a:lnTo>
                <a:lnTo>
                  <a:pt x="6493" y="18369"/>
                </a:lnTo>
                <a:lnTo>
                  <a:pt x="6601" y="18512"/>
                </a:lnTo>
                <a:lnTo>
                  <a:pt x="6682" y="18661"/>
                </a:lnTo>
                <a:lnTo>
                  <a:pt x="6743" y="18823"/>
                </a:lnTo>
                <a:lnTo>
                  <a:pt x="6783" y="18992"/>
                </a:lnTo>
                <a:lnTo>
                  <a:pt x="6790" y="19167"/>
                </a:lnTo>
                <a:lnTo>
                  <a:pt x="6763" y="19336"/>
                </a:lnTo>
                <a:lnTo>
                  <a:pt x="6709" y="19511"/>
                </a:lnTo>
                <a:lnTo>
                  <a:pt x="6628" y="19673"/>
                </a:lnTo>
                <a:lnTo>
                  <a:pt x="6520" y="19822"/>
                </a:lnTo>
                <a:lnTo>
                  <a:pt x="6398" y="19952"/>
                </a:lnTo>
                <a:lnTo>
                  <a:pt x="6250" y="20056"/>
                </a:lnTo>
                <a:lnTo>
                  <a:pt x="6087" y="20140"/>
                </a:lnTo>
                <a:lnTo>
                  <a:pt x="5919" y="20198"/>
                </a:lnTo>
                <a:lnTo>
                  <a:pt x="5750" y="20224"/>
                </a:lnTo>
                <a:lnTo>
                  <a:pt x="5560" y="20231"/>
                </a:lnTo>
                <a:lnTo>
                  <a:pt x="5385" y="20211"/>
                </a:lnTo>
                <a:lnTo>
                  <a:pt x="5209" y="20160"/>
                </a:lnTo>
                <a:lnTo>
                  <a:pt x="5033" y="20082"/>
                </a:lnTo>
                <a:lnTo>
                  <a:pt x="4878" y="19984"/>
                </a:lnTo>
                <a:lnTo>
                  <a:pt x="4743" y="19855"/>
                </a:lnTo>
                <a:lnTo>
                  <a:pt x="4635" y="19718"/>
                </a:lnTo>
                <a:lnTo>
                  <a:pt x="4547" y="19569"/>
                </a:lnTo>
                <a:lnTo>
                  <a:pt x="4486" y="19407"/>
                </a:lnTo>
                <a:lnTo>
                  <a:pt x="4452" y="19232"/>
                </a:lnTo>
                <a:lnTo>
                  <a:pt x="4452" y="19063"/>
                </a:lnTo>
                <a:lnTo>
                  <a:pt x="4473" y="18894"/>
                </a:lnTo>
                <a:lnTo>
                  <a:pt x="4520" y="18719"/>
                </a:lnTo>
                <a:lnTo>
                  <a:pt x="4608" y="18557"/>
                </a:lnTo>
                <a:lnTo>
                  <a:pt x="4716" y="18408"/>
                </a:lnTo>
                <a:lnTo>
                  <a:pt x="4844" y="18271"/>
                </a:lnTo>
                <a:lnTo>
                  <a:pt x="4986" y="18168"/>
                </a:lnTo>
                <a:lnTo>
                  <a:pt x="5148" y="18090"/>
                </a:lnTo>
                <a:lnTo>
                  <a:pt x="5317" y="18031"/>
                </a:lnTo>
                <a:lnTo>
                  <a:pt x="5493" y="17999"/>
                </a:lnTo>
                <a:lnTo>
                  <a:pt x="5675" y="17992"/>
                </a:lnTo>
                <a:close/>
                <a:moveTo>
                  <a:pt x="15181" y="17713"/>
                </a:moveTo>
                <a:lnTo>
                  <a:pt x="15377" y="17733"/>
                </a:lnTo>
                <a:lnTo>
                  <a:pt x="15580" y="17785"/>
                </a:lnTo>
                <a:lnTo>
                  <a:pt x="15769" y="17863"/>
                </a:lnTo>
                <a:lnTo>
                  <a:pt x="15945" y="17966"/>
                </a:lnTo>
                <a:lnTo>
                  <a:pt x="16107" y="18090"/>
                </a:lnTo>
                <a:lnTo>
                  <a:pt x="16249" y="18239"/>
                </a:lnTo>
                <a:lnTo>
                  <a:pt x="16371" y="18414"/>
                </a:lnTo>
                <a:lnTo>
                  <a:pt x="16458" y="18602"/>
                </a:lnTo>
                <a:lnTo>
                  <a:pt x="16533" y="18791"/>
                </a:lnTo>
                <a:lnTo>
                  <a:pt x="16560" y="18992"/>
                </a:lnTo>
                <a:lnTo>
                  <a:pt x="16567" y="19186"/>
                </a:lnTo>
                <a:lnTo>
                  <a:pt x="16540" y="19374"/>
                </a:lnTo>
                <a:lnTo>
                  <a:pt x="16485" y="19569"/>
                </a:lnTo>
                <a:lnTo>
                  <a:pt x="16404" y="19751"/>
                </a:lnTo>
                <a:lnTo>
                  <a:pt x="16296" y="19919"/>
                </a:lnTo>
                <a:lnTo>
                  <a:pt x="16168" y="20075"/>
                </a:lnTo>
                <a:lnTo>
                  <a:pt x="16013" y="20211"/>
                </a:lnTo>
                <a:lnTo>
                  <a:pt x="15830" y="20328"/>
                </a:lnTo>
                <a:lnTo>
                  <a:pt x="15641" y="20419"/>
                </a:lnTo>
                <a:lnTo>
                  <a:pt x="15445" y="20478"/>
                </a:lnTo>
                <a:lnTo>
                  <a:pt x="15236" y="20510"/>
                </a:lnTo>
                <a:lnTo>
                  <a:pt x="15033" y="20516"/>
                </a:lnTo>
                <a:lnTo>
                  <a:pt x="14823" y="20490"/>
                </a:lnTo>
                <a:lnTo>
                  <a:pt x="14627" y="20439"/>
                </a:lnTo>
                <a:lnTo>
                  <a:pt x="14445" y="20361"/>
                </a:lnTo>
                <a:lnTo>
                  <a:pt x="14263" y="20257"/>
                </a:lnTo>
                <a:lnTo>
                  <a:pt x="14107" y="20134"/>
                </a:lnTo>
                <a:lnTo>
                  <a:pt x="13965" y="19991"/>
                </a:lnTo>
                <a:lnTo>
                  <a:pt x="13844" y="19809"/>
                </a:lnTo>
                <a:lnTo>
                  <a:pt x="13742" y="19628"/>
                </a:lnTo>
                <a:lnTo>
                  <a:pt x="13682" y="19439"/>
                </a:lnTo>
                <a:lnTo>
                  <a:pt x="13648" y="19238"/>
                </a:lnTo>
                <a:lnTo>
                  <a:pt x="13648" y="19044"/>
                </a:lnTo>
                <a:lnTo>
                  <a:pt x="13675" y="18842"/>
                </a:lnTo>
                <a:lnTo>
                  <a:pt x="13722" y="18654"/>
                </a:lnTo>
                <a:lnTo>
                  <a:pt x="13810" y="18479"/>
                </a:lnTo>
                <a:lnTo>
                  <a:pt x="13911" y="18304"/>
                </a:lnTo>
                <a:lnTo>
                  <a:pt x="14040" y="18155"/>
                </a:lnTo>
                <a:lnTo>
                  <a:pt x="14195" y="18018"/>
                </a:lnTo>
                <a:lnTo>
                  <a:pt x="14377" y="17902"/>
                </a:lnTo>
                <a:lnTo>
                  <a:pt x="14567" y="17804"/>
                </a:lnTo>
                <a:lnTo>
                  <a:pt x="14769" y="17746"/>
                </a:lnTo>
                <a:lnTo>
                  <a:pt x="14979" y="17713"/>
                </a:lnTo>
                <a:lnTo>
                  <a:pt x="15181" y="17713"/>
                </a:lnTo>
                <a:close/>
                <a:moveTo>
                  <a:pt x="2149" y="14794"/>
                </a:moveTo>
                <a:lnTo>
                  <a:pt x="2324" y="14807"/>
                </a:lnTo>
                <a:lnTo>
                  <a:pt x="2493" y="14859"/>
                </a:lnTo>
                <a:lnTo>
                  <a:pt x="2648" y="14930"/>
                </a:lnTo>
                <a:lnTo>
                  <a:pt x="2797" y="15021"/>
                </a:lnTo>
                <a:lnTo>
                  <a:pt x="2919" y="15144"/>
                </a:lnTo>
                <a:lnTo>
                  <a:pt x="3034" y="15287"/>
                </a:lnTo>
                <a:lnTo>
                  <a:pt x="3108" y="15449"/>
                </a:lnTo>
                <a:lnTo>
                  <a:pt x="3155" y="15611"/>
                </a:lnTo>
                <a:lnTo>
                  <a:pt x="3169" y="15780"/>
                </a:lnTo>
                <a:lnTo>
                  <a:pt x="3155" y="15949"/>
                </a:lnTo>
                <a:lnTo>
                  <a:pt x="3108" y="16111"/>
                </a:lnTo>
                <a:lnTo>
                  <a:pt x="3034" y="16260"/>
                </a:lnTo>
                <a:lnTo>
                  <a:pt x="2932" y="16403"/>
                </a:lnTo>
                <a:lnTo>
                  <a:pt x="2804" y="16526"/>
                </a:lnTo>
                <a:lnTo>
                  <a:pt x="2655" y="16623"/>
                </a:lnTo>
                <a:lnTo>
                  <a:pt x="2493" y="16701"/>
                </a:lnTo>
                <a:lnTo>
                  <a:pt x="2311" y="16740"/>
                </a:lnTo>
                <a:lnTo>
                  <a:pt x="2142" y="16753"/>
                </a:lnTo>
                <a:lnTo>
                  <a:pt x="1966" y="16740"/>
                </a:lnTo>
                <a:lnTo>
                  <a:pt x="1797" y="16701"/>
                </a:lnTo>
                <a:lnTo>
                  <a:pt x="1642" y="16630"/>
                </a:lnTo>
                <a:lnTo>
                  <a:pt x="1493" y="16533"/>
                </a:lnTo>
                <a:lnTo>
                  <a:pt x="1372" y="16416"/>
                </a:lnTo>
                <a:lnTo>
                  <a:pt x="1257" y="16267"/>
                </a:lnTo>
                <a:lnTo>
                  <a:pt x="1182" y="16104"/>
                </a:lnTo>
                <a:lnTo>
                  <a:pt x="1135" y="15942"/>
                </a:lnTo>
                <a:lnTo>
                  <a:pt x="1122" y="15767"/>
                </a:lnTo>
                <a:lnTo>
                  <a:pt x="1142" y="15605"/>
                </a:lnTo>
                <a:lnTo>
                  <a:pt x="1182" y="15442"/>
                </a:lnTo>
                <a:lnTo>
                  <a:pt x="1257" y="15287"/>
                </a:lnTo>
                <a:lnTo>
                  <a:pt x="1365" y="15150"/>
                </a:lnTo>
                <a:lnTo>
                  <a:pt x="1486" y="15027"/>
                </a:lnTo>
                <a:lnTo>
                  <a:pt x="1635" y="14930"/>
                </a:lnTo>
                <a:lnTo>
                  <a:pt x="1797" y="14859"/>
                </a:lnTo>
                <a:lnTo>
                  <a:pt x="1980" y="14807"/>
                </a:lnTo>
                <a:lnTo>
                  <a:pt x="2149" y="14794"/>
                </a:lnTo>
                <a:close/>
                <a:moveTo>
                  <a:pt x="18492" y="14236"/>
                </a:moveTo>
                <a:lnTo>
                  <a:pt x="18722" y="14242"/>
                </a:lnTo>
                <a:lnTo>
                  <a:pt x="18945" y="14275"/>
                </a:lnTo>
                <a:lnTo>
                  <a:pt x="19161" y="14346"/>
                </a:lnTo>
                <a:lnTo>
                  <a:pt x="19384" y="14443"/>
                </a:lnTo>
                <a:lnTo>
                  <a:pt x="19573" y="14573"/>
                </a:lnTo>
                <a:lnTo>
                  <a:pt x="19749" y="14722"/>
                </a:lnTo>
                <a:lnTo>
                  <a:pt x="19891" y="14891"/>
                </a:lnTo>
                <a:lnTo>
                  <a:pt x="20006" y="15079"/>
                </a:lnTo>
                <a:lnTo>
                  <a:pt x="20093" y="15274"/>
                </a:lnTo>
                <a:lnTo>
                  <a:pt x="20147" y="15481"/>
                </a:lnTo>
                <a:lnTo>
                  <a:pt x="20181" y="15696"/>
                </a:lnTo>
                <a:lnTo>
                  <a:pt x="20174" y="15916"/>
                </a:lnTo>
                <a:lnTo>
                  <a:pt x="20141" y="16130"/>
                </a:lnTo>
                <a:lnTo>
                  <a:pt x="20073" y="16338"/>
                </a:lnTo>
                <a:lnTo>
                  <a:pt x="19965" y="16552"/>
                </a:lnTo>
                <a:lnTo>
                  <a:pt x="19837" y="16734"/>
                </a:lnTo>
                <a:lnTo>
                  <a:pt x="19674" y="16902"/>
                </a:lnTo>
                <a:lnTo>
                  <a:pt x="19499" y="17039"/>
                </a:lnTo>
                <a:lnTo>
                  <a:pt x="19310" y="17149"/>
                </a:lnTo>
                <a:lnTo>
                  <a:pt x="19100" y="17233"/>
                </a:lnTo>
                <a:lnTo>
                  <a:pt x="18884" y="17292"/>
                </a:lnTo>
                <a:lnTo>
                  <a:pt x="18668" y="17318"/>
                </a:lnTo>
                <a:lnTo>
                  <a:pt x="18438" y="17311"/>
                </a:lnTo>
                <a:lnTo>
                  <a:pt x="18215" y="17279"/>
                </a:lnTo>
                <a:lnTo>
                  <a:pt x="17985" y="17214"/>
                </a:lnTo>
                <a:lnTo>
                  <a:pt x="17776" y="17110"/>
                </a:lnTo>
                <a:lnTo>
                  <a:pt x="17580" y="16987"/>
                </a:lnTo>
                <a:lnTo>
                  <a:pt x="17404" y="16831"/>
                </a:lnTo>
                <a:lnTo>
                  <a:pt x="17262" y="16662"/>
                </a:lnTo>
                <a:lnTo>
                  <a:pt x="17148" y="16481"/>
                </a:lnTo>
                <a:lnTo>
                  <a:pt x="17060" y="16279"/>
                </a:lnTo>
                <a:lnTo>
                  <a:pt x="16999" y="16072"/>
                </a:lnTo>
                <a:lnTo>
                  <a:pt x="16972" y="15858"/>
                </a:lnTo>
                <a:lnTo>
                  <a:pt x="16979" y="15637"/>
                </a:lnTo>
                <a:lnTo>
                  <a:pt x="17019" y="15429"/>
                </a:lnTo>
                <a:lnTo>
                  <a:pt x="17087" y="15209"/>
                </a:lnTo>
                <a:lnTo>
                  <a:pt x="17188" y="15008"/>
                </a:lnTo>
                <a:lnTo>
                  <a:pt x="17323" y="14813"/>
                </a:lnTo>
                <a:lnTo>
                  <a:pt x="17479" y="14651"/>
                </a:lnTo>
                <a:lnTo>
                  <a:pt x="17654" y="14515"/>
                </a:lnTo>
                <a:lnTo>
                  <a:pt x="17850" y="14404"/>
                </a:lnTo>
                <a:lnTo>
                  <a:pt x="18053" y="14313"/>
                </a:lnTo>
                <a:lnTo>
                  <a:pt x="18276" y="14262"/>
                </a:lnTo>
                <a:lnTo>
                  <a:pt x="18492" y="14236"/>
                </a:lnTo>
                <a:close/>
                <a:moveTo>
                  <a:pt x="878" y="10381"/>
                </a:moveTo>
                <a:lnTo>
                  <a:pt x="1054" y="10401"/>
                </a:lnTo>
                <a:lnTo>
                  <a:pt x="1216" y="10446"/>
                </a:lnTo>
                <a:lnTo>
                  <a:pt x="1365" y="10524"/>
                </a:lnTo>
                <a:lnTo>
                  <a:pt x="1493" y="10622"/>
                </a:lnTo>
                <a:lnTo>
                  <a:pt x="1601" y="10745"/>
                </a:lnTo>
                <a:lnTo>
                  <a:pt x="1682" y="10894"/>
                </a:lnTo>
                <a:lnTo>
                  <a:pt x="1730" y="11050"/>
                </a:lnTo>
                <a:lnTo>
                  <a:pt x="1750" y="11219"/>
                </a:lnTo>
                <a:lnTo>
                  <a:pt x="1730" y="11394"/>
                </a:lnTo>
                <a:lnTo>
                  <a:pt x="1682" y="11549"/>
                </a:lnTo>
                <a:lnTo>
                  <a:pt x="1601" y="11686"/>
                </a:lnTo>
                <a:lnTo>
                  <a:pt x="1493" y="11809"/>
                </a:lnTo>
                <a:lnTo>
                  <a:pt x="1365" y="11919"/>
                </a:lnTo>
                <a:lnTo>
                  <a:pt x="1216" y="11997"/>
                </a:lnTo>
                <a:lnTo>
                  <a:pt x="1054" y="12043"/>
                </a:lnTo>
                <a:lnTo>
                  <a:pt x="878" y="12062"/>
                </a:lnTo>
                <a:lnTo>
                  <a:pt x="696" y="12043"/>
                </a:lnTo>
                <a:lnTo>
                  <a:pt x="534" y="11997"/>
                </a:lnTo>
                <a:lnTo>
                  <a:pt x="385" y="11919"/>
                </a:lnTo>
                <a:lnTo>
                  <a:pt x="250" y="11809"/>
                </a:lnTo>
                <a:lnTo>
                  <a:pt x="149" y="11686"/>
                </a:lnTo>
                <a:lnTo>
                  <a:pt x="68" y="11549"/>
                </a:lnTo>
                <a:lnTo>
                  <a:pt x="14" y="11394"/>
                </a:lnTo>
                <a:lnTo>
                  <a:pt x="0" y="11219"/>
                </a:lnTo>
                <a:lnTo>
                  <a:pt x="14" y="11050"/>
                </a:lnTo>
                <a:lnTo>
                  <a:pt x="68" y="10894"/>
                </a:lnTo>
                <a:lnTo>
                  <a:pt x="149" y="10745"/>
                </a:lnTo>
                <a:lnTo>
                  <a:pt x="250" y="10622"/>
                </a:lnTo>
                <a:lnTo>
                  <a:pt x="385" y="10524"/>
                </a:lnTo>
                <a:lnTo>
                  <a:pt x="534" y="10446"/>
                </a:lnTo>
                <a:lnTo>
                  <a:pt x="696" y="10401"/>
                </a:lnTo>
                <a:lnTo>
                  <a:pt x="878" y="10381"/>
                </a:lnTo>
                <a:close/>
                <a:moveTo>
                  <a:pt x="19850" y="9538"/>
                </a:moveTo>
                <a:lnTo>
                  <a:pt x="20107" y="9557"/>
                </a:lnTo>
                <a:lnTo>
                  <a:pt x="20357" y="9609"/>
                </a:lnTo>
                <a:lnTo>
                  <a:pt x="20587" y="9694"/>
                </a:lnTo>
                <a:lnTo>
                  <a:pt x="20803" y="9811"/>
                </a:lnTo>
                <a:lnTo>
                  <a:pt x="20999" y="9953"/>
                </a:lnTo>
                <a:lnTo>
                  <a:pt x="21168" y="10115"/>
                </a:lnTo>
                <a:lnTo>
                  <a:pt x="21316" y="10297"/>
                </a:lnTo>
                <a:lnTo>
                  <a:pt x="21438" y="10511"/>
                </a:lnTo>
                <a:lnTo>
                  <a:pt x="21526" y="10732"/>
                </a:lnTo>
                <a:lnTo>
                  <a:pt x="21580" y="10972"/>
                </a:lnTo>
                <a:lnTo>
                  <a:pt x="21600" y="11219"/>
                </a:lnTo>
                <a:lnTo>
                  <a:pt x="21580" y="11472"/>
                </a:lnTo>
                <a:lnTo>
                  <a:pt x="21526" y="11705"/>
                </a:lnTo>
                <a:lnTo>
                  <a:pt x="21438" y="11932"/>
                </a:lnTo>
                <a:lnTo>
                  <a:pt x="21316" y="12133"/>
                </a:lnTo>
                <a:lnTo>
                  <a:pt x="21168" y="12328"/>
                </a:lnTo>
                <a:lnTo>
                  <a:pt x="20999" y="12490"/>
                </a:lnTo>
                <a:lnTo>
                  <a:pt x="20803" y="12633"/>
                </a:lnTo>
                <a:lnTo>
                  <a:pt x="20587" y="12743"/>
                </a:lnTo>
                <a:lnTo>
                  <a:pt x="20357" y="12834"/>
                </a:lnTo>
                <a:lnTo>
                  <a:pt x="20107" y="12886"/>
                </a:lnTo>
                <a:lnTo>
                  <a:pt x="19850" y="12905"/>
                </a:lnTo>
                <a:lnTo>
                  <a:pt x="19587" y="12886"/>
                </a:lnTo>
                <a:lnTo>
                  <a:pt x="19343" y="12834"/>
                </a:lnTo>
                <a:lnTo>
                  <a:pt x="19107" y="12743"/>
                </a:lnTo>
                <a:lnTo>
                  <a:pt x="18897" y="12633"/>
                </a:lnTo>
                <a:lnTo>
                  <a:pt x="18702" y="12490"/>
                </a:lnTo>
                <a:lnTo>
                  <a:pt x="18526" y="12328"/>
                </a:lnTo>
                <a:lnTo>
                  <a:pt x="18377" y="12133"/>
                </a:lnTo>
                <a:lnTo>
                  <a:pt x="18262" y="11932"/>
                </a:lnTo>
                <a:lnTo>
                  <a:pt x="18175" y="11705"/>
                </a:lnTo>
                <a:lnTo>
                  <a:pt x="18120" y="11472"/>
                </a:lnTo>
                <a:lnTo>
                  <a:pt x="18100" y="11219"/>
                </a:lnTo>
                <a:lnTo>
                  <a:pt x="18120" y="10972"/>
                </a:lnTo>
                <a:lnTo>
                  <a:pt x="18175" y="10732"/>
                </a:lnTo>
                <a:lnTo>
                  <a:pt x="18262" y="10511"/>
                </a:lnTo>
                <a:lnTo>
                  <a:pt x="18377" y="10310"/>
                </a:lnTo>
                <a:lnTo>
                  <a:pt x="18526" y="10115"/>
                </a:lnTo>
                <a:lnTo>
                  <a:pt x="18702" y="9953"/>
                </a:lnTo>
                <a:lnTo>
                  <a:pt x="18897" y="9811"/>
                </a:lnTo>
                <a:lnTo>
                  <a:pt x="19107" y="9694"/>
                </a:lnTo>
                <a:lnTo>
                  <a:pt x="19343" y="9609"/>
                </a:lnTo>
                <a:lnTo>
                  <a:pt x="19587" y="9557"/>
                </a:lnTo>
                <a:lnTo>
                  <a:pt x="19850" y="9538"/>
                </a:lnTo>
                <a:close/>
                <a:moveTo>
                  <a:pt x="2094" y="5963"/>
                </a:moveTo>
                <a:lnTo>
                  <a:pt x="2236" y="5969"/>
                </a:lnTo>
                <a:lnTo>
                  <a:pt x="2371" y="5995"/>
                </a:lnTo>
                <a:lnTo>
                  <a:pt x="2513" y="6054"/>
                </a:lnTo>
                <a:lnTo>
                  <a:pt x="2628" y="6138"/>
                </a:lnTo>
                <a:lnTo>
                  <a:pt x="2730" y="6235"/>
                </a:lnTo>
                <a:lnTo>
                  <a:pt x="2797" y="6359"/>
                </a:lnTo>
                <a:lnTo>
                  <a:pt x="2844" y="6482"/>
                </a:lnTo>
                <a:lnTo>
                  <a:pt x="2871" y="6612"/>
                </a:lnTo>
                <a:lnTo>
                  <a:pt x="2865" y="6748"/>
                </a:lnTo>
                <a:lnTo>
                  <a:pt x="2838" y="6884"/>
                </a:lnTo>
                <a:lnTo>
                  <a:pt x="2777" y="7014"/>
                </a:lnTo>
                <a:lnTo>
                  <a:pt x="2689" y="7124"/>
                </a:lnTo>
                <a:lnTo>
                  <a:pt x="2588" y="7222"/>
                </a:lnTo>
                <a:lnTo>
                  <a:pt x="2466" y="7293"/>
                </a:lnTo>
                <a:lnTo>
                  <a:pt x="2331" y="7338"/>
                </a:lnTo>
                <a:lnTo>
                  <a:pt x="2196" y="7364"/>
                </a:lnTo>
                <a:lnTo>
                  <a:pt x="2054" y="7358"/>
                </a:lnTo>
                <a:lnTo>
                  <a:pt x="1919" y="7332"/>
                </a:lnTo>
                <a:lnTo>
                  <a:pt x="1777" y="7267"/>
                </a:lnTo>
                <a:lnTo>
                  <a:pt x="1662" y="7183"/>
                </a:lnTo>
                <a:lnTo>
                  <a:pt x="1561" y="7085"/>
                </a:lnTo>
                <a:lnTo>
                  <a:pt x="1493" y="6969"/>
                </a:lnTo>
                <a:lnTo>
                  <a:pt x="1446" y="6845"/>
                </a:lnTo>
                <a:lnTo>
                  <a:pt x="1419" y="6709"/>
                </a:lnTo>
                <a:lnTo>
                  <a:pt x="1426" y="6573"/>
                </a:lnTo>
                <a:lnTo>
                  <a:pt x="1453" y="6443"/>
                </a:lnTo>
                <a:lnTo>
                  <a:pt x="1513" y="6313"/>
                </a:lnTo>
                <a:lnTo>
                  <a:pt x="1601" y="6196"/>
                </a:lnTo>
                <a:lnTo>
                  <a:pt x="1703" y="6099"/>
                </a:lnTo>
                <a:lnTo>
                  <a:pt x="1824" y="6034"/>
                </a:lnTo>
                <a:lnTo>
                  <a:pt x="1959" y="5989"/>
                </a:lnTo>
                <a:lnTo>
                  <a:pt x="2094" y="5963"/>
                </a:lnTo>
                <a:close/>
                <a:moveTo>
                  <a:pt x="9635" y="5612"/>
                </a:moveTo>
                <a:lnTo>
                  <a:pt x="11094" y="5612"/>
                </a:lnTo>
                <a:lnTo>
                  <a:pt x="11094" y="11627"/>
                </a:lnTo>
                <a:lnTo>
                  <a:pt x="5675" y="14631"/>
                </a:lnTo>
                <a:lnTo>
                  <a:pt x="4939" y="13418"/>
                </a:lnTo>
                <a:lnTo>
                  <a:pt x="9635" y="10816"/>
                </a:lnTo>
                <a:lnTo>
                  <a:pt x="9635" y="5612"/>
                </a:lnTo>
                <a:close/>
                <a:moveTo>
                  <a:pt x="18587" y="4840"/>
                </a:moveTo>
                <a:lnTo>
                  <a:pt x="18830" y="4860"/>
                </a:lnTo>
                <a:lnTo>
                  <a:pt x="19066" y="4905"/>
                </a:lnTo>
                <a:lnTo>
                  <a:pt x="19303" y="4977"/>
                </a:lnTo>
                <a:lnTo>
                  <a:pt x="19519" y="5080"/>
                </a:lnTo>
                <a:lnTo>
                  <a:pt x="19722" y="5204"/>
                </a:lnTo>
                <a:lnTo>
                  <a:pt x="19911" y="5366"/>
                </a:lnTo>
                <a:lnTo>
                  <a:pt x="20073" y="5548"/>
                </a:lnTo>
                <a:lnTo>
                  <a:pt x="20222" y="5749"/>
                </a:lnTo>
                <a:lnTo>
                  <a:pt x="20337" y="5976"/>
                </a:lnTo>
                <a:lnTo>
                  <a:pt x="20418" y="6203"/>
                </a:lnTo>
                <a:lnTo>
                  <a:pt x="20465" y="6437"/>
                </a:lnTo>
                <a:lnTo>
                  <a:pt x="20478" y="6670"/>
                </a:lnTo>
                <a:lnTo>
                  <a:pt x="20458" y="6904"/>
                </a:lnTo>
                <a:lnTo>
                  <a:pt x="20411" y="7131"/>
                </a:lnTo>
                <a:lnTo>
                  <a:pt x="20337" y="7358"/>
                </a:lnTo>
                <a:lnTo>
                  <a:pt x="20222" y="7566"/>
                </a:lnTo>
                <a:lnTo>
                  <a:pt x="20093" y="7760"/>
                </a:lnTo>
                <a:lnTo>
                  <a:pt x="19931" y="7942"/>
                </a:lnTo>
                <a:lnTo>
                  <a:pt x="19742" y="8104"/>
                </a:lnTo>
                <a:lnTo>
                  <a:pt x="19526" y="8240"/>
                </a:lnTo>
                <a:lnTo>
                  <a:pt x="19296" y="8351"/>
                </a:lnTo>
                <a:lnTo>
                  <a:pt x="19053" y="8428"/>
                </a:lnTo>
                <a:lnTo>
                  <a:pt x="18816" y="8474"/>
                </a:lnTo>
                <a:lnTo>
                  <a:pt x="18566" y="8487"/>
                </a:lnTo>
                <a:lnTo>
                  <a:pt x="18323" y="8467"/>
                </a:lnTo>
                <a:lnTo>
                  <a:pt x="18087" y="8422"/>
                </a:lnTo>
                <a:lnTo>
                  <a:pt x="17857" y="8351"/>
                </a:lnTo>
                <a:lnTo>
                  <a:pt x="17641" y="8247"/>
                </a:lnTo>
                <a:lnTo>
                  <a:pt x="17431" y="8117"/>
                </a:lnTo>
                <a:lnTo>
                  <a:pt x="17249" y="7961"/>
                </a:lnTo>
                <a:lnTo>
                  <a:pt x="17080" y="7780"/>
                </a:lnTo>
                <a:lnTo>
                  <a:pt x="16931" y="7572"/>
                </a:lnTo>
                <a:lnTo>
                  <a:pt x="16823" y="7358"/>
                </a:lnTo>
                <a:lnTo>
                  <a:pt x="16742" y="7124"/>
                </a:lnTo>
                <a:lnTo>
                  <a:pt x="16695" y="6891"/>
                </a:lnTo>
                <a:lnTo>
                  <a:pt x="16681" y="6651"/>
                </a:lnTo>
                <a:lnTo>
                  <a:pt x="16695" y="6424"/>
                </a:lnTo>
                <a:lnTo>
                  <a:pt x="16742" y="6190"/>
                </a:lnTo>
                <a:lnTo>
                  <a:pt x="16823" y="5969"/>
                </a:lnTo>
                <a:lnTo>
                  <a:pt x="16925" y="5755"/>
                </a:lnTo>
                <a:lnTo>
                  <a:pt x="17067" y="5561"/>
                </a:lnTo>
                <a:lnTo>
                  <a:pt x="17229" y="5385"/>
                </a:lnTo>
                <a:lnTo>
                  <a:pt x="17411" y="5223"/>
                </a:lnTo>
                <a:lnTo>
                  <a:pt x="17627" y="5087"/>
                </a:lnTo>
                <a:lnTo>
                  <a:pt x="17857" y="4977"/>
                </a:lnTo>
                <a:lnTo>
                  <a:pt x="18100" y="4899"/>
                </a:lnTo>
                <a:lnTo>
                  <a:pt x="18343" y="4853"/>
                </a:lnTo>
                <a:lnTo>
                  <a:pt x="18587" y="4840"/>
                </a:lnTo>
                <a:close/>
                <a:moveTo>
                  <a:pt x="5574" y="2771"/>
                </a:moveTo>
                <a:lnTo>
                  <a:pt x="5709" y="2777"/>
                </a:lnTo>
                <a:lnTo>
                  <a:pt x="5831" y="2809"/>
                </a:lnTo>
                <a:lnTo>
                  <a:pt x="5946" y="2861"/>
                </a:lnTo>
                <a:lnTo>
                  <a:pt x="6040" y="2946"/>
                </a:lnTo>
                <a:lnTo>
                  <a:pt x="6121" y="3043"/>
                </a:lnTo>
                <a:lnTo>
                  <a:pt x="6175" y="3160"/>
                </a:lnTo>
                <a:lnTo>
                  <a:pt x="6196" y="3290"/>
                </a:lnTo>
                <a:lnTo>
                  <a:pt x="6189" y="3413"/>
                </a:lnTo>
                <a:lnTo>
                  <a:pt x="6162" y="3530"/>
                </a:lnTo>
                <a:lnTo>
                  <a:pt x="6101" y="3640"/>
                </a:lnTo>
                <a:lnTo>
                  <a:pt x="6020" y="3731"/>
                </a:lnTo>
                <a:lnTo>
                  <a:pt x="5912" y="3815"/>
                </a:lnTo>
                <a:lnTo>
                  <a:pt x="5790" y="3867"/>
                </a:lnTo>
                <a:lnTo>
                  <a:pt x="5655" y="3887"/>
                </a:lnTo>
                <a:lnTo>
                  <a:pt x="5527" y="3880"/>
                </a:lnTo>
                <a:lnTo>
                  <a:pt x="5405" y="3848"/>
                </a:lnTo>
                <a:lnTo>
                  <a:pt x="5290" y="3796"/>
                </a:lnTo>
                <a:lnTo>
                  <a:pt x="5196" y="3705"/>
                </a:lnTo>
                <a:lnTo>
                  <a:pt x="5108" y="3608"/>
                </a:lnTo>
                <a:lnTo>
                  <a:pt x="5054" y="3491"/>
                </a:lnTo>
                <a:lnTo>
                  <a:pt x="5033" y="3367"/>
                </a:lnTo>
                <a:lnTo>
                  <a:pt x="5040" y="3238"/>
                </a:lnTo>
                <a:lnTo>
                  <a:pt x="5074" y="3121"/>
                </a:lnTo>
                <a:lnTo>
                  <a:pt x="5128" y="3011"/>
                </a:lnTo>
                <a:lnTo>
                  <a:pt x="5223" y="2920"/>
                </a:lnTo>
                <a:lnTo>
                  <a:pt x="5324" y="2842"/>
                </a:lnTo>
                <a:lnTo>
                  <a:pt x="5446" y="2790"/>
                </a:lnTo>
                <a:lnTo>
                  <a:pt x="5574" y="2771"/>
                </a:lnTo>
                <a:close/>
                <a:moveTo>
                  <a:pt x="15175" y="1369"/>
                </a:moveTo>
                <a:lnTo>
                  <a:pt x="15418" y="1389"/>
                </a:lnTo>
                <a:lnTo>
                  <a:pt x="15661" y="1440"/>
                </a:lnTo>
                <a:lnTo>
                  <a:pt x="15898" y="1518"/>
                </a:lnTo>
                <a:lnTo>
                  <a:pt x="16127" y="1622"/>
                </a:lnTo>
                <a:lnTo>
                  <a:pt x="16337" y="1765"/>
                </a:lnTo>
                <a:lnTo>
                  <a:pt x="16533" y="1921"/>
                </a:lnTo>
                <a:lnTo>
                  <a:pt x="16695" y="2096"/>
                </a:lnTo>
                <a:lnTo>
                  <a:pt x="16837" y="2290"/>
                </a:lnTo>
                <a:lnTo>
                  <a:pt x="16952" y="2492"/>
                </a:lnTo>
                <a:lnTo>
                  <a:pt x="17046" y="2706"/>
                </a:lnTo>
                <a:lnTo>
                  <a:pt x="17107" y="2933"/>
                </a:lnTo>
                <a:lnTo>
                  <a:pt x="17141" y="3160"/>
                </a:lnTo>
                <a:lnTo>
                  <a:pt x="17148" y="3393"/>
                </a:lnTo>
                <a:lnTo>
                  <a:pt x="17127" y="3627"/>
                </a:lnTo>
                <a:lnTo>
                  <a:pt x="17073" y="3861"/>
                </a:lnTo>
                <a:lnTo>
                  <a:pt x="16985" y="4088"/>
                </a:lnTo>
                <a:lnTo>
                  <a:pt x="16871" y="4308"/>
                </a:lnTo>
                <a:lnTo>
                  <a:pt x="16735" y="4516"/>
                </a:lnTo>
                <a:lnTo>
                  <a:pt x="16573" y="4691"/>
                </a:lnTo>
                <a:lnTo>
                  <a:pt x="16384" y="4860"/>
                </a:lnTo>
                <a:lnTo>
                  <a:pt x="16188" y="4990"/>
                </a:lnTo>
                <a:lnTo>
                  <a:pt x="15979" y="5100"/>
                </a:lnTo>
                <a:lnTo>
                  <a:pt x="15749" y="5184"/>
                </a:lnTo>
                <a:lnTo>
                  <a:pt x="15519" y="5243"/>
                </a:lnTo>
                <a:lnTo>
                  <a:pt x="15276" y="5288"/>
                </a:lnTo>
                <a:lnTo>
                  <a:pt x="15033" y="5295"/>
                </a:lnTo>
                <a:lnTo>
                  <a:pt x="14790" y="5269"/>
                </a:lnTo>
                <a:lnTo>
                  <a:pt x="14553" y="5217"/>
                </a:lnTo>
                <a:lnTo>
                  <a:pt x="14310" y="5132"/>
                </a:lnTo>
                <a:lnTo>
                  <a:pt x="14080" y="5029"/>
                </a:lnTo>
                <a:lnTo>
                  <a:pt x="13871" y="4892"/>
                </a:lnTo>
                <a:lnTo>
                  <a:pt x="13675" y="4730"/>
                </a:lnTo>
                <a:lnTo>
                  <a:pt x="13513" y="4555"/>
                </a:lnTo>
                <a:lnTo>
                  <a:pt x="13371" y="4367"/>
                </a:lnTo>
                <a:lnTo>
                  <a:pt x="13256" y="4159"/>
                </a:lnTo>
                <a:lnTo>
                  <a:pt x="13161" y="3945"/>
                </a:lnTo>
                <a:lnTo>
                  <a:pt x="13101" y="3718"/>
                </a:lnTo>
                <a:lnTo>
                  <a:pt x="13067" y="3491"/>
                </a:lnTo>
                <a:lnTo>
                  <a:pt x="13060" y="3264"/>
                </a:lnTo>
                <a:lnTo>
                  <a:pt x="13087" y="3024"/>
                </a:lnTo>
                <a:lnTo>
                  <a:pt x="13134" y="2797"/>
                </a:lnTo>
                <a:lnTo>
                  <a:pt x="13222" y="2563"/>
                </a:lnTo>
                <a:lnTo>
                  <a:pt x="13337" y="2349"/>
                </a:lnTo>
                <a:lnTo>
                  <a:pt x="13479" y="2135"/>
                </a:lnTo>
                <a:lnTo>
                  <a:pt x="13641" y="1960"/>
                </a:lnTo>
                <a:lnTo>
                  <a:pt x="13823" y="1797"/>
                </a:lnTo>
                <a:lnTo>
                  <a:pt x="14026" y="1661"/>
                </a:lnTo>
                <a:lnTo>
                  <a:pt x="14236" y="1551"/>
                </a:lnTo>
                <a:lnTo>
                  <a:pt x="14459" y="1466"/>
                </a:lnTo>
                <a:lnTo>
                  <a:pt x="14688" y="1408"/>
                </a:lnTo>
                <a:lnTo>
                  <a:pt x="14931" y="1369"/>
                </a:lnTo>
                <a:lnTo>
                  <a:pt x="15175" y="1369"/>
                </a:lnTo>
                <a:close/>
                <a:moveTo>
                  <a:pt x="10357" y="0"/>
                </a:moveTo>
                <a:lnTo>
                  <a:pt x="10661" y="19"/>
                </a:lnTo>
                <a:lnTo>
                  <a:pt x="10939" y="78"/>
                </a:lnTo>
                <a:lnTo>
                  <a:pt x="11216" y="162"/>
                </a:lnTo>
                <a:lnTo>
                  <a:pt x="11465" y="292"/>
                </a:lnTo>
                <a:lnTo>
                  <a:pt x="11702" y="441"/>
                </a:lnTo>
                <a:lnTo>
                  <a:pt x="11911" y="616"/>
                </a:lnTo>
                <a:lnTo>
                  <a:pt x="12094" y="824"/>
                </a:lnTo>
                <a:lnTo>
                  <a:pt x="12256" y="1045"/>
                </a:lnTo>
                <a:lnTo>
                  <a:pt x="12378" y="1291"/>
                </a:lnTo>
                <a:lnTo>
                  <a:pt x="12472" y="1544"/>
                </a:lnTo>
                <a:lnTo>
                  <a:pt x="12526" y="1823"/>
                </a:lnTo>
                <a:lnTo>
                  <a:pt x="12547" y="2102"/>
                </a:lnTo>
                <a:lnTo>
                  <a:pt x="12526" y="2394"/>
                </a:lnTo>
                <a:lnTo>
                  <a:pt x="12472" y="2660"/>
                </a:lnTo>
                <a:lnTo>
                  <a:pt x="12378" y="2926"/>
                </a:lnTo>
                <a:lnTo>
                  <a:pt x="12256" y="3166"/>
                </a:lnTo>
                <a:lnTo>
                  <a:pt x="12094" y="3393"/>
                </a:lnTo>
                <a:lnTo>
                  <a:pt x="11911" y="3595"/>
                </a:lnTo>
                <a:lnTo>
                  <a:pt x="11702" y="3776"/>
                </a:lnTo>
                <a:lnTo>
                  <a:pt x="11465" y="3926"/>
                </a:lnTo>
                <a:lnTo>
                  <a:pt x="11216" y="4042"/>
                </a:lnTo>
                <a:lnTo>
                  <a:pt x="10939" y="4133"/>
                </a:lnTo>
                <a:lnTo>
                  <a:pt x="10661" y="4185"/>
                </a:lnTo>
                <a:lnTo>
                  <a:pt x="10357" y="4205"/>
                </a:lnTo>
                <a:lnTo>
                  <a:pt x="10067" y="4185"/>
                </a:lnTo>
                <a:lnTo>
                  <a:pt x="9776" y="4133"/>
                </a:lnTo>
                <a:lnTo>
                  <a:pt x="9513" y="4042"/>
                </a:lnTo>
                <a:lnTo>
                  <a:pt x="9256" y="3926"/>
                </a:lnTo>
                <a:lnTo>
                  <a:pt x="9026" y="3776"/>
                </a:lnTo>
                <a:lnTo>
                  <a:pt x="8810" y="3595"/>
                </a:lnTo>
                <a:lnTo>
                  <a:pt x="8628" y="3393"/>
                </a:lnTo>
                <a:lnTo>
                  <a:pt x="8472" y="3166"/>
                </a:lnTo>
                <a:lnTo>
                  <a:pt x="8344" y="2926"/>
                </a:lnTo>
                <a:lnTo>
                  <a:pt x="8249" y="2660"/>
                </a:lnTo>
                <a:lnTo>
                  <a:pt x="8189" y="2394"/>
                </a:lnTo>
                <a:lnTo>
                  <a:pt x="8168" y="2102"/>
                </a:lnTo>
                <a:lnTo>
                  <a:pt x="8189" y="1823"/>
                </a:lnTo>
                <a:lnTo>
                  <a:pt x="8249" y="1544"/>
                </a:lnTo>
                <a:lnTo>
                  <a:pt x="8344" y="1291"/>
                </a:lnTo>
                <a:lnTo>
                  <a:pt x="8472" y="1045"/>
                </a:lnTo>
                <a:lnTo>
                  <a:pt x="8628" y="824"/>
                </a:lnTo>
                <a:lnTo>
                  <a:pt x="8810" y="616"/>
                </a:lnTo>
                <a:lnTo>
                  <a:pt x="9026" y="441"/>
                </a:lnTo>
                <a:lnTo>
                  <a:pt x="9256" y="292"/>
                </a:lnTo>
                <a:lnTo>
                  <a:pt x="9513" y="162"/>
                </a:lnTo>
                <a:lnTo>
                  <a:pt x="9776" y="78"/>
                </a:lnTo>
                <a:lnTo>
                  <a:pt x="10067" y="19"/>
                </a:lnTo>
                <a:lnTo>
                  <a:pt x="10357" y="0"/>
                </a:lnTo>
                <a:close/>
              </a:path>
            </a:pathLst>
          </a:custGeom>
          <a:solidFill>
            <a:srgbClr val="006AB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218987"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83" name="Group 102"/>
          <p:cNvGrpSpPr/>
          <p:nvPr/>
        </p:nvGrpSpPr>
        <p:grpSpPr>
          <a:xfrm>
            <a:off x="2928352" y="2381421"/>
            <a:ext cx="283533" cy="223609"/>
            <a:chOff x="-1" y="0"/>
            <a:chExt cx="283531" cy="223608"/>
          </a:xfrm>
        </p:grpSpPr>
        <p:sp>
          <p:nvSpPr>
            <p:cNvPr id="173" name="Oval 92"/>
            <p:cNvSpPr/>
            <p:nvPr/>
          </p:nvSpPr>
          <p:spPr>
            <a:xfrm>
              <a:off x="107648" y="-1"/>
              <a:ext cx="68225" cy="68222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grpSp>
          <p:nvGrpSpPr>
            <p:cNvPr id="176" name="Group 93"/>
            <p:cNvGrpSpPr/>
            <p:nvPr/>
          </p:nvGrpSpPr>
          <p:grpSpPr>
            <a:xfrm>
              <a:off x="56484" y="85893"/>
              <a:ext cx="170556" cy="45497"/>
              <a:chOff x="0" y="-1"/>
              <a:chExt cx="170555" cy="45495"/>
            </a:xfrm>
          </p:grpSpPr>
          <p:sp>
            <p:nvSpPr>
              <p:cNvPr id="174" name="Oval 100"/>
              <p:cNvSpPr/>
              <p:nvPr/>
            </p:nvSpPr>
            <p:spPr>
              <a:xfrm>
                <a:off x="-1" y="-2"/>
                <a:ext cx="45489" cy="45497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175" name="Oval 101"/>
              <p:cNvSpPr/>
              <p:nvPr/>
            </p:nvSpPr>
            <p:spPr>
              <a:xfrm>
                <a:off x="125066" y="-2"/>
                <a:ext cx="45489" cy="45497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  <p:grpSp>
          <p:nvGrpSpPr>
            <p:cNvPr id="179" name="Group 94"/>
            <p:cNvGrpSpPr/>
            <p:nvPr/>
          </p:nvGrpSpPr>
          <p:grpSpPr>
            <a:xfrm>
              <a:off x="22731" y="149056"/>
              <a:ext cx="238059" cy="34125"/>
              <a:chOff x="-1" y="-1"/>
              <a:chExt cx="238058" cy="34124"/>
            </a:xfrm>
          </p:grpSpPr>
          <p:sp>
            <p:nvSpPr>
              <p:cNvPr id="177" name="Oval 98"/>
              <p:cNvSpPr/>
              <p:nvPr/>
            </p:nvSpPr>
            <p:spPr>
              <a:xfrm>
                <a:off x="-2" y="-2"/>
                <a:ext cx="34119" cy="34126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178" name="Oval 99"/>
              <p:cNvSpPr/>
              <p:nvPr/>
            </p:nvSpPr>
            <p:spPr>
              <a:xfrm>
                <a:off x="203939" y="-2"/>
                <a:ext cx="34119" cy="34126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  <p:grpSp>
          <p:nvGrpSpPr>
            <p:cNvPr id="182" name="Group 95"/>
            <p:cNvGrpSpPr/>
            <p:nvPr/>
          </p:nvGrpSpPr>
          <p:grpSpPr>
            <a:xfrm>
              <a:off x="-2" y="200847"/>
              <a:ext cx="283533" cy="22761"/>
              <a:chOff x="0" y="-1"/>
              <a:chExt cx="283531" cy="22760"/>
            </a:xfrm>
          </p:grpSpPr>
          <p:sp>
            <p:nvSpPr>
              <p:cNvPr id="180" name="Oval 96"/>
              <p:cNvSpPr/>
              <p:nvPr/>
            </p:nvSpPr>
            <p:spPr>
              <a:xfrm>
                <a:off x="260781" y="-2"/>
                <a:ext cx="22751" cy="22762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181" name="Oval 97"/>
              <p:cNvSpPr/>
              <p:nvPr/>
            </p:nvSpPr>
            <p:spPr>
              <a:xfrm>
                <a:off x="-1" y="-2"/>
                <a:ext cx="22751" cy="22762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</p:grpSp>
      <p:grpSp>
        <p:nvGrpSpPr>
          <p:cNvPr id="194" name="Group 103"/>
          <p:cNvGrpSpPr/>
          <p:nvPr/>
        </p:nvGrpSpPr>
        <p:grpSpPr>
          <a:xfrm>
            <a:off x="6032104" y="2381421"/>
            <a:ext cx="283532" cy="223609"/>
            <a:chOff x="-1" y="0"/>
            <a:chExt cx="283531" cy="223608"/>
          </a:xfrm>
        </p:grpSpPr>
        <p:sp>
          <p:nvSpPr>
            <p:cNvPr id="184" name="Oval 104"/>
            <p:cNvSpPr/>
            <p:nvPr/>
          </p:nvSpPr>
          <p:spPr>
            <a:xfrm>
              <a:off x="107648" y="-1"/>
              <a:ext cx="68225" cy="68222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grpSp>
          <p:nvGrpSpPr>
            <p:cNvPr id="187" name="Group 105"/>
            <p:cNvGrpSpPr/>
            <p:nvPr/>
          </p:nvGrpSpPr>
          <p:grpSpPr>
            <a:xfrm>
              <a:off x="56484" y="85893"/>
              <a:ext cx="170556" cy="45497"/>
              <a:chOff x="0" y="-1"/>
              <a:chExt cx="170555" cy="45495"/>
            </a:xfrm>
          </p:grpSpPr>
          <p:sp>
            <p:nvSpPr>
              <p:cNvPr id="185" name="Oval 112"/>
              <p:cNvSpPr/>
              <p:nvPr/>
            </p:nvSpPr>
            <p:spPr>
              <a:xfrm>
                <a:off x="-1" y="-2"/>
                <a:ext cx="45489" cy="45497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186" name="Oval 113"/>
              <p:cNvSpPr/>
              <p:nvPr/>
            </p:nvSpPr>
            <p:spPr>
              <a:xfrm>
                <a:off x="125066" y="-2"/>
                <a:ext cx="45489" cy="45497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  <p:grpSp>
          <p:nvGrpSpPr>
            <p:cNvPr id="190" name="Group 106"/>
            <p:cNvGrpSpPr/>
            <p:nvPr/>
          </p:nvGrpSpPr>
          <p:grpSpPr>
            <a:xfrm>
              <a:off x="22731" y="149056"/>
              <a:ext cx="238059" cy="34125"/>
              <a:chOff x="-1" y="-1"/>
              <a:chExt cx="238058" cy="34124"/>
            </a:xfrm>
          </p:grpSpPr>
          <p:sp>
            <p:nvSpPr>
              <p:cNvPr id="188" name="Oval 110"/>
              <p:cNvSpPr/>
              <p:nvPr/>
            </p:nvSpPr>
            <p:spPr>
              <a:xfrm>
                <a:off x="-2" y="-2"/>
                <a:ext cx="34119" cy="34126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189" name="Oval 111"/>
              <p:cNvSpPr/>
              <p:nvPr/>
            </p:nvSpPr>
            <p:spPr>
              <a:xfrm>
                <a:off x="203939" y="-2"/>
                <a:ext cx="34119" cy="34126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  <p:grpSp>
          <p:nvGrpSpPr>
            <p:cNvPr id="193" name="Group 107"/>
            <p:cNvGrpSpPr/>
            <p:nvPr/>
          </p:nvGrpSpPr>
          <p:grpSpPr>
            <a:xfrm>
              <a:off x="-2" y="200847"/>
              <a:ext cx="283533" cy="22761"/>
              <a:chOff x="0" y="-1"/>
              <a:chExt cx="283531" cy="22760"/>
            </a:xfrm>
          </p:grpSpPr>
          <p:sp>
            <p:nvSpPr>
              <p:cNvPr id="191" name="Oval 108"/>
              <p:cNvSpPr/>
              <p:nvPr/>
            </p:nvSpPr>
            <p:spPr>
              <a:xfrm>
                <a:off x="260781" y="-2"/>
                <a:ext cx="22751" cy="22762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192" name="Oval 109"/>
              <p:cNvSpPr/>
              <p:nvPr/>
            </p:nvSpPr>
            <p:spPr>
              <a:xfrm>
                <a:off x="-1" y="-2"/>
                <a:ext cx="22751" cy="22762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</p:grpSp>
      <p:grpSp>
        <p:nvGrpSpPr>
          <p:cNvPr id="205" name="Group 114"/>
          <p:cNvGrpSpPr/>
          <p:nvPr/>
        </p:nvGrpSpPr>
        <p:grpSpPr>
          <a:xfrm>
            <a:off x="9135849" y="2381421"/>
            <a:ext cx="283535" cy="223609"/>
            <a:chOff x="0" y="0"/>
            <a:chExt cx="283534" cy="223608"/>
          </a:xfrm>
        </p:grpSpPr>
        <p:sp>
          <p:nvSpPr>
            <p:cNvPr id="195" name="Oval 115"/>
            <p:cNvSpPr/>
            <p:nvPr/>
          </p:nvSpPr>
          <p:spPr>
            <a:xfrm>
              <a:off x="107650" y="-1"/>
              <a:ext cx="68225" cy="68222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grpSp>
          <p:nvGrpSpPr>
            <p:cNvPr id="198" name="Group 116"/>
            <p:cNvGrpSpPr/>
            <p:nvPr/>
          </p:nvGrpSpPr>
          <p:grpSpPr>
            <a:xfrm>
              <a:off x="56487" y="85893"/>
              <a:ext cx="170557" cy="45497"/>
              <a:chOff x="-1" y="-1"/>
              <a:chExt cx="170555" cy="45495"/>
            </a:xfrm>
          </p:grpSpPr>
          <p:sp>
            <p:nvSpPr>
              <p:cNvPr id="196" name="Oval 123"/>
              <p:cNvSpPr/>
              <p:nvPr/>
            </p:nvSpPr>
            <p:spPr>
              <a:xfrm>
                <a:off x="-2" y="-2"/>
                <a:ext cx="45489" cy="45497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197" name="Oval 124"/>
              <p:cNvSpPr/>
              <p:nvPr/>
            </p:nvSpPr>
            <p:spPr>
              <a:xfrm>
                <a:off x="125066" y="-2"/>
                <a:ext cx="45489" cy="45497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  <p:grpSp>
          <p:nvGrpSpPr>
            <p:cNvPr id="201" name="Group 117"/>
            <p:cNvGrpSpPr/>
            <p:nvPr/>
          </p:nvGrpSpPr>
          <p:grpSpPr>
            <a:xfrm>
              <a:off x="22733" y="149056"/>
              <a:ext cx="238058" cy="34125"/>
              <a:chOff x="-1" y="-1"/>
              <a:chExt cx="238057" cy="34124"/>
            </a:xfrm>
          </p:grpSpPr>
          <p:sp>
            <p:nvSpPr>
              <p:cNvPr id="199" name="Oval 121"/>
              <p:cNvSpPr/>
              <p:nvPr/>
            </p:nvSpPr>
            <p:spPr>
              <a:xfrm>
                <a:off x="-2" y="-2"/>
                <a:ext cx="34117" cy="34126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200" name="Oval 122"/>
              <p:cNvSpPr/>
              <p:nvPr/>
            </p:nvSpPr>
            <p:spPr>
              <a:xfrm>
                <a:off x="203938" y="-2"/>
                <a:ext cx="34119" cy="34126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  <p:grpSp>
          <p:nvGrpSpPr>
            <p:cNvPr id="204" name="Group 118"/>
            <p:cNvGrpSpPr/>
            <p:nvPr/>
          </p:nvGrpSpPr>
          <p:grpSpPr>
            <a:xfrm>
              <a:off x="-1" y="200847"/>
              <a:ext cx="283535" cy="22761"/>
              <a:chOff x="0" y="-1"/>
              <a:chExt cx="283534" cy="22760"/>
            </a:xfrm>
          </p:grpSpPr>
          <p:sp>
            <p:nvSpPr>
              <p:cNvPr id="202" name="Oval 119"/>
              <p:cNvSpPr/>
              <p:nvPr/>
            </p:nvSpPr>
            <p:spPr>
              <a:xfrm>
                <a:off x="260784" y="-2"/>
                <a:ext cx="22751" cy="22762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203" name="Oval 120"/>
              <p:cNvSpPr/>
              <p:nvPr/>
            </p:nvSpPr>
            <p:spPr>
              <a:xfrm>
                <a:off x="-1" y="-2"/>
                <a:ext cx="22751" cy="22762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</p:grpSp>
      <p:grpSp>
        <p:nvGrpSpPr>
          <p:cNvPr id="216" name="Group 136"/>
          <p:cNvGrpSpPr/>
          <p:nvPr/>
        </p:nvGrpSpPr>
        <p:grpSpPr>
          <a:xfrm>
            <a:off x="7554391" y="4917381"/>
            <a:ext cx="283535" cy="223609"/>
            <a:chOff x="-2" y="-1"/>
            <a:chExt cx="283533" cy="223607"/>
          </a:xfrm>
        </p:grpSpPr>
        <p:sp>
          <p:nvSpPr>
            <p:cNvPr id="206" name="Oval 137"/>
            <p:cNvSpPr/>
            <p:nvPr/>
          </p:nvSpPr>
          <p:spPr>
            <a:xfrm rot="10800000">
              <a:off x="107655" y="155383"/>
              <a:ext cx="68225" cy="68223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grpSp>
          <p:nvGrpSpPr>
            <p:cNvPr id="209" name="Group 138"/>
            <p:cNvGrpSpPr/>
            <p:nvPr/>
          </p:nvGrpSpPr>
          <p:grpSpPr>
            <a:xfrm>
              <a:off x="56489" y="92216"/>
              <a:ext cx="170557" cy="45491"/>
              <a:chOff x="-1" y="0"/>
              <a:chExt cx="170555" cy="45490"/>
            </a:xfrm>
          </p:grpSpPr>
          <p:sp>
            <p:nvSpPr>
              <p:cNvPr id="207" name="Oval 145"/>
              <p:cNvSpPr/>
              <p:nvPr/>
            </p:nvSpPr>
            <p:spPr>
              <a:xfrm rot="10800000">
                <a:off x="125066" y="-1"/>
                <a:ext cx="45489" cy="45491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208" name="Oval 146"/>
              <p:cNvSpPr/>
              <p:nvPr/>
            </p:nvSpPr>
            <p:spPr>
              <a:xfrm rot="10800000">
                <a:off x="-2" y="-1"/>
                <a:ext cx="45487" cy="45491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  <p:grpSp>
          <p:nvGrpSpPr>
            <p:cNvPr id="212" name="Group 139"/>
            <p:cNvGrpSpPr/>
            <p:nvPr/>
          </p:nvGrpSpPr>
          <p:grpSpPr>
            <a:xfrm>
              <a:off x="22736" y="40421"/>
              <a:ext cx="238056" cy="34121"/>
              <a:chOff x="-1" y="0"/>
              <a:chExt cx="238055" cy="34120"/>
            </a:xfrm>
          </p:grpSpPr>
          <p:sp>
            <p:nvSpPr>
              <p:cNvPr id="210" name="Oval 143"/>
              <p:cNvSpPr/>
              <p:nvPr/>
            </p:nvSpPr>
            <p:spPr>
              <a:xfrm rot="10800000">
                <a:off x="203935" y="-1"/>
                <a:ext cx="34119" cy="34121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211" name="Oval 144"/>
              <p:cNvSpPr/>
              <p:nvPr/>
            </p:nvSpPr>
            <p:spPr>
              <a:xfrm rot="10800000">
                <a:off x="-2" y="-1"/>
                <a:ext cx="34119" cy="34121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  <p:grpSp>
          <p:nvGrpSpPr>
            <p:cNvPr id="215" name="Group 140"/>
            <p:cNvGrpSpPr/>
            <p:nvPr/>
          </p:nvGrpSpPr>
          <p:grpSpPr>
            <a:xfrm>
              <a:off x="-3" y="-2"/>
              <a:ext cx="283535" cy="22755"/>
              <a:chOff x="-1" y="0"/>
              <a:chExt cx="283533" cy="22754"/>
            </a:xfrm>
          </p:grpSpPr>
          <p:sp>
            <p:nvSpPr>
              <p:cNvPr id="213" name="Oval 141"/>
              <p:cNvSpPr/>
              <p:nvPr/>
            </p:nvSpPr>
            <p:spPr>
              <a:xfrm rot="10800000">
                <a:off x="-2" y="-1"/>
                <a:ext cx="22751" cy="22755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214" name="Oval 142"/>
              <p:cNvSpPr/>
              <p:nvPr/>
            </p:nvSpPr>
            <p:spPr>
              <a:xfrm rot="10800000">
                <a:off x="260781" y="-1"/>
                <a:ext cx="22751" cy="22755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</p:grpSp>
      <p:grpSp>
        <p:nvGrpSpPr>
          <p:cNvPr id="227" name="Group 147"/>
          <p:cNvGrpSpPr/>
          <p:nvPr/>
        </p:nvGrpSpPr>
        <p:grpSpPr>
          <a:xfrm>
            <a:off x="4467495" y="4917381"/>
            <a:ext cx="283534" cy="223609"/>
            <a:chOff x="-2" y="-1"/>
            <a:chExt cx="283533" cy="223607"/>
          </a:xfrm>
        </p:grpSpPr>
        <p:sp>
          <p:nvSpPr>
            <p:cNvPr id="217" name="Oval 148"/>
            <p:cNvSpPr/>
            <p:nvPr/>
          </p:nvSpPr>
          <p:spPr>
            <a:xfrm rot="10800000">
              <a:off x="107655" y="155383"/>
              <a:ext cx="68225" cy="68223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grpSp>
          <p:nvGrpSpPr>
            <p:cNvPr id="220" name="Group 149"/>
            <p:cNvGrpSpPr/>
            <p:nvPr/>
          </p:nvGrpSpPr>
          <p:grpSpPr>
            <a:xfrm>
              <a:off x="56489" y="92216"/>
              <a:ext cx="170557" cy="45491"/>
              <a:chOff x="-1" y="0"/>
              <a:chExt cx="170555" cy="45490"/>
            </a:xfrm>
          </p:grpSpPr>
          <p:sp>
            <p:nvSpPr>
              <p:cNvPr id="218" name="Oval 156"/>
              <p:cNvSpPr/>
              <p:nvPr/>
            </p:nvSpPr>
            <p:spPr>
              <a:xfrm rot="10800000">
                <a:off x="125066" y="-1"/>
                <a:ext cx="45489" cy="45491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219" name="Oval 157"/>
              <p:cNvSpPr/>
              <p:nvPr/>
            </p:nvSpPr>
            <p:spPr>
              <a:xfrm rot="10800000">
                <a:off x="-2" y="-1"/>
                <a:ext cx="45487" cy="45491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  <p:grpSp>
          <p:nvGrpSpPr>
            <p:cNvPr id="223" name="Group 150"/>
            <p:cNvGrpSpPr/>
            <p:nvPr/>
          </p:nvGrpSpPr>
          <p:grpSpPr>
            <a:xfrm>
              <a:off x="22736" y="40421"/>
              <a:ext cx="238056" cy="34121"/>
              <a:chOff x="-1" y="0"/>
              <a:chExt cx="238055" cy="34120"/>
            </a:xfrm>
          </p:grpSpPr>
          <p:sp>
            <p:nvSpPr>
              <p:cNvPr id="221" name="Oval 154"/>
              <p:cNvSpPr/>
              <p:nvPr/>
            </p:nvSpPr>
            <p:spPr>
              <a:xfrm rot="10800000">
                <a:off x="203935" y="-1"/>
                <a:ext cx="34119" cy="34121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222" name="Oval 155"/>
              <p:cNvSpPr/>
              <p:nvPr/>
            </p:nvSpPr>
            <p:spPr>
              <a:xfrm rot="10800000">
                <a:off x="-2" y="-1"/>
                <a:ext cx="34119" cy="34121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  <p:grpSp>
          <p:nvGrpSpPr>
            <p:cNvPr id="226" name="Group 151"/>
            <p:cNvGrpSpPr/>
            <p:nvPr/>
          </p:nvGrpSpPr>
          <p:grpSpPr>
            <a:xfrm>
              <a:off x="-3" y="-2"/>
              <a:ext cx="283535" cy="22755"/>
              <a:chOff x="-1" y="0"/>
              <a:chExt cx="283533" cy="22754"/>
            </a:xfrm>
          </p:grpSpPr>
          <p:sp>
            <p:nvSpPr>
              <p:cNvPr id="224" name="Oval 152"/>
              <p:cNvSpPr/>
              <p:nvPr/>
            </p:nvSpPr>
            <p:spPr>
              <a:xfrm rot="10800000">
                <a:off x="-2" y="-1"/>
                <a:ext cx="22751" cy="22755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225" name="Oval 153"/>
              <p:cNvSpPr/>
              <p:nvPr/>
            </p:nvSpPr>
            <p:spPr>
              <a:xfrm rot="10800000">
                <a:off x="260781" y="-1"/>
                <a:ext cx="22751" cy="22755"/>
              </a:xfrm>
              <a:prstGeom prst="ellipse">
                <a:avLst/>
              </a:pr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18987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</p:grpSp>
      <p:pic>
        <p:nvPicPr>
          <p:cNvPr id="228" name="Backer House.png" descr="Backer House.png"/>
          <p:cNvPicPr>
            <a:picLocks noChangeAspect="1"/>
          </p:cNvPicPr>
          <p:nvPr/>
        </p:nvPicPr>
        <p:blipFill>
          <a:blip r:embed="rId2">
            <a:extLst/>
          </a:blip>
          <a:srcRect l="1375" t="1669" r="1482" b="1644"/>
          <a:stretch>
            <a:fillRect/>
          </a:stretch>
        </p:blipFill>
        <p:spPr>
          <a:xfrm>
            <a:off x="4295103" y="3344040"/>
            <a:ext cx="762154" cy="762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1" y="1003"/>
                  <a:pt x="2881" y="3014"/>
                </a:cubicBezTo>
                <a:cubicBezTo>
                  <a:pt x="-961" y="7034"/>
                  <a:pt x="-961" y="13559"/>
                  <a:pt x="2881" y="17580"/>
                </a:cubicBezTo>
                <a:cubicBezTo>
                  <a:pt x="6722" y="21600"/>
                  <a:pt x="12956" y="21600"/>
                  <a:pt x="16797" y="17580"/>
                </a:cubicBezTo>
                <a:cubicBezTo>
                  <a:pt x="20639" y="13559"/>
                  <a:pt x="20639" y="7034"/>
                  <a:pt x="16797" y="3014"/>
                </a:cubicBezTo>
                <a:cubicBezTo>
                  <a:pt x="14877" y="1003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29" name="Back Me.png" descr="Back Me.png"/>
          <p:cNvPicPr>
            <a:picLocks noChangeAspect="1"/>
          </p:cNvPicPr>
          <p:nvPr/>
        </p:nvPicPr>
        <p:blipFill>
          <a:blip r:embed="rId3">
            <a:extLst/>
          </a:blip>
          <a:srcRect l="2978" t="3478" r="3085" b="3454"/>
          <a:stretch>
            <a:fillRect/>
          </a:stretch>
        </p:blipFill>
        <p:spPr>
          <a:xfrm>
            <a:off x="5852396" y="3344040"/>
            <a:ext cx="762154" cy="762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1" y="1003"/>
                  <a:pt x="2881" y="3014"/>
                </a:cubicBezTo>
                <a:cubicBezTo>
                  <a:pt x="-961" y="7034"/>
                  <a:pt x="-961" y="13559"/>
                  <a:pt x="2881" y="17580"/>
                </a:cubicBezTo>
                <a:cubicBezTo>
                  <a:pt x="6722" y="21600"/>
                  <a:pt x="12956" y="21600"/>
                  <a:pt x="16797" y="17580"/>
                </a:cubicBezTo>
                <a:cubicBezTo>
                  <a:pt x="20639" y="13559"/>
                  <a:pt x="20639" y="7034"/>
                  <a:pt x="16797" y="3014"/>
                </a:cubicBezTo>
                <a:cubicBezTo>
                  <a:pt x="14877" y="1003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30" name="Back Work.png" descr="Back Work.png"/>
          <p:cNvPicPr>
            <a:picLocks noChangeAspect="1"/>
          </p:cNvPicPr>
          <p:nvPr/>
        </p:nvPicPr>
        <p:blipFill>
          <a:blip r:embed="rId4">
            <a:extLst/>
          </a:blip>
          <a:srcRect l="2639" t="1614" r="2746" b="1589"/>
          <a:stretch>
            <a:fillRect/>
          </a:stretch>
        </p:blipFill>
        <p:spPr>
          <a:xfrm>
            <a:off x="7356671" y="3344040"/>
            <a:ext cx="762155" cy="762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1" y="1003"/>
                  <a:pt x="2881" y="3014"/>
                </a:cubicBezTo>
                <a:cubicBezTo>
                  <a:pt x="-961" y="7034"/>
                  <a:pt x="-961" y="13559"/>
                  <a:pt x="2881" y="17580"/>
                </a:cubicBezTo>
                <a:cubicBezTo>
                  <a:pt x="6722" y="21600"/>
                  <a:pt x="12956" y="21600"/>
                  <a:pt x="16797" y="17580"/>
                </a:cubicBezTo>
                <a:cubicBezTo>
                  <a:pt x="20639" y="13559"/>
                  <a:pt x="20639" y="7034"/>
                  <a:pt x="16797" y="3014"/>
                </a:cubicBezTo>
                <a:cubicBezTo>
                  <a:pt x="14877" y="1003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233" name="群組"/>
          <p:cNvGrpSpPr/>
          <p:nvPr/>
        </p:nvGrpSpPr>
        <p:grpSpPr>
          <a:xfrm>
            <a:off x="8884248" y="3344034"/>
            <a:ext cx="762021" cy="762021"/>
            <a:chOff x="0" y="0"/>
            <a:chExt cx="762020" cy="762020"/>
          </a:xfrm>
        </p:grpSpPr>
        <p:sp>
          <p:nvSpPr>
            <p:cNvPr id="231" name="橢圓 7"/>
            <p:cNvSpPr/>
            <p:nvPr/>
          </p:nvSpPr>
          <p:spPr>
            <a:xfrm>
              <a:off x="-1" y="-1"/>
              <a:ext cx="762021" cy="762021"/>
            </a:xfrm>
            <a:prstGeom prst="ellipse">
              <a:avLst/>
            </a:pr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華康硬黑體W7(P)"/>
                  <a:ea typeface="華康硬黑體W7(P)"/>
                  <a:cs typeface="華康硬黑體W7(P)"/>
                  <a:sym typeface="華康硬黑體W7(P)"/>
                </a:defRPr>
              </a:pPr>
            </a:p>
          </p:txBody>
        </p:sp>
        <p:pic>
          <p:nvPicPr>
            <p:cNvPr id="232" name="Picture 4" descr="Picture 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9299" y="204519"/>
              <a:ext cx="503418" cy="352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4" name="Rounded Rectangle 17"/>
          <p:cNvSpPr/>
          <p:nvPr/>
        </p:nvSpPr>
        <p:spPr>
          <a:xfrm rot="1809825">
            <a:off x="2445764" y="3160507"/>
            <a:ext cx="1087478" cy="108747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sx="100000" sy="100000" kx="0" ky="0" algn="b" rotWithShape="0" blurRad="342900" dist="0" dir="0">
              <a:srgbClr val="000000">
                <a:alpha val="29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1218987"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35" name="backer-founder.png" descr="backer-founder.png"/>
          <p:cNvPicPr>
            <a:picLocks noChangeAspect="1"/>
          </p:cNvPicPr>
          <p:nvPr/>
        </p:nvPicPr>
        <p:blipFill>
          <a:blip r:embed="rId6">
            <a:extLst/>
          </a:blip>
          <a:srcRect l="1484" t="887" r="1591" b="864"/>
          <a:stretch>
            <a:fillRect/>
          </a:stretch>
        </p:blipFill>
        <p:spPr>
          <a:xfrm>
            <a:off x="2629666" y="3344038"/>
            <a:ext cx="762155" cy="762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1" y="1003"/>
                  <a:pt x="2881" y="3014"/>
                </a:cubicBezTo>
                <a:cubicBezTo>
                  <a:pt x="-961" y="7034"/>
                  <a:pt x="-961" y="13559"/>
                  <a:pt x="2881" y="17580"/>
                </a:cubicBezTo>
                <a:cubicBezTo>
                  <a:pt x="6722" y="21600"/>
                  <a:pt x="12956" y="21600"/>
                  <a:pt x="16797" y="17580"/>
                </a:cubicBezTo>
                <a:cubicBezTo>
                  <a:pt x="20639" y="13559"/>
                  <a:pt x="20639" y="7034"/>
                  <a:pt x="16797" y="3014"/>
                </a:cubicBezTo>
                <a:cubicBezTo>
                  <a:pt x="14877" y="1003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36" name="直線接點 2"/>
          <p:cNvSpPr/>
          <p:nvPr/>
        </p:nvSpPr>
        <p:spPr>
          <a:xfrm>
            <a:off x="2024995" y="1475475"/>
            <a:ext cx="2160001" cy="4"/>
          </a:xfrm>
          <a:prstGeom prst="line">
            <a:avLst/>
          </a:prstGeom>
          <a:ln w="19050">
            <a:solidFill>
              <a:srgbClr val="40404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7" name="直線接點 86"/>
          <p:cNvSpPr/>
          <p:nvPr/>
        </p:nvSpPr>
        <p:spPr>
          <a:xfrm>
            <a:off x="5108590" y="1660660"/>
            <a:ext cx="2124006" cy="6"/>
          </a:xfrm>
          <a:prstGeom prst="line">
            <a:avLst/>
          </a:prstGeom>
          <a:ln w="19050">
            <a:solidFill>
              <a:srgbClr val="40404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8" name="直線接點 87"/>
          <p:cNvSpPr/>
          <p:nvPr/>
        </p:nvSpPr>
        <p:spPr>
          <a:xfrm>
            <a:off x="8117233" y="1688188"/>
            <a:ext cx="2340007" cy="4"/>
          </a:xfrm>
          <a:prstGeom prst="line">
            <a:avLst/>
          </a:prstGeom>
          <a:ln w="19050">
            <a:solidFill>
              <a:srgbClr val="40404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9" name="直線接點 88"/>
          <p:cNvSpPr/>
          <p:nvPr/>
        </p:nvSpPr>
        <p:spPr>
          <a:xfrm>
            <a:off x="3367111" y="5608853"/>
            <a:ext cx="2484006" cy="7"/>
          </a:xfrm>
          <a:prstGeom prst="line">
            <a:avLst/>
          </a:prstGeom>
          <a:ln w="19050">
            <a:solidFill>
              <a:srgbClr val="40404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0" name="直線接點 89"/>
          <p:cNvSpPr/>
          <p:nvPr/>
        </p:nvSpPr>
        <p:spPr>
          <a:xfrm>
            <a:off x="6813446" y="5619876"/>
            <a:ext cx="1872005" cy="6"/>
          </a:xfrm>
          <a:prstGeom prst="line">
            <a:avLst/>
          </a:prstGeom>
          <a:ln w="19050">
            <a:solidFill>
              <a:srgbClr val="40404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44" name="群組"/>
          <p:cNvGrpSpPr/>
          <p:nvPr/>
        </p:nvGrpSpPr>
        <p:grpSpPr>
          <a:xfrm>
            <a:off x="340070" y="343101"/>
            <a:ext cx="3356442" cy="637725"/>
            <a:chOff x="0" y="0"/>
            <a:chExt cx="3356441" cy="637724"/>
          </a:xfrm>
        </p:grpSpPr>
        <p:sp>
          <p:nvSpPr>
            <p:cNvPr id="241" name="正方形"/>
            <p:cNvSpPr/>
            <p:nvPr/>
          </p:nvSpPr>
          <p:spPr>
            <a:xfrm>
              <a:off x="-1" y="0"/>
              <a:ext cx="535378" cy="535372"/>
            </a:xfrm>
            <a:prstGeom prst="rect">
              <a:avLst/>
            </a:prstGeom>
            <a:solidFill>
              <a:srgbClr val="4C99D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42" name="Government Policy: Hindering Policies"/>
            <p:cNvSpPr txBox="1"/>
            <p:nvPr/>
          </p:nvSpPr>
          <p:spPr>
            <a:xfrm>
              <a:off x="793775" y="50518"/>
              <a:ext cx="2562666" cy="434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defRPr b="1" sz="22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Background: Services</a:t>
              </a:r>
            </a:p>
          </p:txBody>
        </p:sp>
        <p:sp>
          <p:nvSpPr>
            <p:cNvPr id="243" name="正方形"/>
            <p:cNvSpPr/>
            <p:nvPr/>
          </p:nvSpPr>
          <p:spPr>
            <a:xfrm>
              <a:off x="332626" y="351153"/>
              <a:ext cx="286572" cy="286572"/>
            </a:xfrm>
            <a:prstGeom prst="rect">
              <a:avLst/>
            </a:prstGeom>
            <a:noFill/>
            <a:ln w="12700" cap="flat">
              <a:solidFill>
                <a:srgbClr val="0032A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直線接點 44"/>
          <p:cNvSpPr/>
          <p:nvPr/>
        </p:nvSpPr>
        <p:spPr>
          <a:xfrm flipH="1">
            <a:off x="5294281" y="4659861"/>
            <a:ext cx="6372005" cy="2"/>
          </a:xfrm>
          <a:prstGeom prst="line">
            <a:avLst/>
          </a:prstGeom>
          <a:ln w="38100">
            <a:solidFill>
              <a:srgbClr val="F2F2F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7" name="直線接點 44"/>
          <p:cNvSpPr/>
          <p:nvPr/>
        </p:nvSpPr>
        <p:spPr>
          <a:xfrm flipH="1">
            <a:off x="607761" y="3022891"/>
            <a:ext cx="8820000" cy="8"/>
          </a:xfrm>
          <a:prstGeom prst="line">
            <a:avLst/>
          </a:prstGeom>
          <a:ln w="38100">
            <a:solidFill>
              <a:srgbClr val="F2F2F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51" name="群組"/>
          <p:cNvGrpSpPr/>
          <p:nvPr/>
        </p:nvGrpSpPr>
        <p:grpSpPr>
          <a:xfrm>
            <a:off x="340071" y="343101"/>
            <a:ext cx="8052175" cy="637725"/>
            <a:chOff x="0" y="0"/>
            <a:chExt cx="8052174" cy="637724"/>
          </a:xfrm>
        </p:grpSpPr>
        <p:sp>
          <p:nvSpPr>
            <p:cNvPr id="248" name="正方形"/>
            <p:cNvSpPr/>
            <p:nvPr/>
          </p:nvSpPr>
          <p:spPr>
            <a:xfrm>
              <a:off x="-1" y="0"/>
              <a:ext cx="535378" cy="535372"/>
            </a:xfrm>
            <a:prstGeom prst="rect">
              <a:avLst/>
            </a:prstGeom>
            <a:solidFill>
              <a:srgbClr val="4C99D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49" name="Government Policy: Hindering Policies"/>
            <p:cNvSpPr txBox="1"/>
            <p:nvPr/>
          </p:nvSpPr>
          <p:spPr>
            <a:xfrm>
              <a:off x="707238" y="69566"/>
              <a:ext cx="7344936" cy="434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defRPr b="1" sz="22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Background: The Importance of the Start-up “Backer-Founder”</a:t>
              </a:r>
            </a:p>
          </p:txBody>
        </p:sp>
        <p:sp>
          <p:nvSpPr>
            <p:cNvPr id="250" name="正方形"/>
            <p:cNvSpPr/>
            <p:nvPr/>
          </p:nvSpPr>
          <p:spPr>
            <a:xfrm>
              <a:off x="332625" y="351153"/>
              <a:ext cx="286572" cy="286572"/>
            </a:xfrm>
            <a:prstGeom prst="rect">
              <a:avLst/>
            </a:prstGeom>
            <a:noFill/>
            <a:ln w="12700" cap="flat">
              <a:solidFill>
                <a:srgbClr val="0032A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sp>
        <p:nvSpPr>
          <p:cNvPr id="252" name="Introducing crowdfunding to the Taiwanese"/>
          <p:cNvSpPr txBox="1"/>
          <p:nvPr/>
        </p:nvSpPr>
        <p:spPr>
          <a:xfrm>
            <a:off x="1364516" y="2195078"/>
            <a:ext cx="8523373" cy="777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4400">
                <a:solidFill>
                  <a:srgbClr val="346A98"/>
                </a:solidFill>
              </a:defRPr>
            </a:pPr>
            <a:r>
              <a:t> </a:t>
            </a:r>
            <a:r>
              <a:rPr sz="3200"/>
              <a:t>Introducing crowdfunding to the Taiwanese </a:t>
            </a:r>
          </a:p>
        </p:txBody>
      </p:sp>
      <p:sp>
        <p:nvSpPr>
          <p:cNvPr id="253" name="Decrease the risk of default"/>
          <p:cNvSpPr txBox="1"/>
          <p:nvPr/>
        </p:nvSpPr>
        <p:spPr>
          <a:xfrm>
            <a:off x="6408577" y="3826440"/>
            <a:ext cx="4853862" cy="777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 sz="4400">
                <a:solidFill>
                  <a:srgbClr val="346A98"/>
                </a:solidFill>
              </a:defRPr>
            </a:pPr>
            <a:r>
              <a:t> </a:t>
            </a:r>
            <a:r>
              <a:rPr sz="3200"/>
              <a:t>Decrease the risk of default</a:t>
            </a:r>
          </a:p>
        </p:txBody>
      </p:sp>
      <p:sp>
        <p:nvSpPr>
          <p:cNvPr id="254" name="直線接點 44"/>
          <p:cNvSpPr/>
          <p:nvPr/>
        </p:nvSpPr>
        <p:spPr>
          <a:xfrm flipH="1">
            <a:off x="-2169" y="2950923"/>
            <a:ext cx="9360004" cy="6"/>
          </a:xfrm>
          <a:prstGeom prst="line">
            <a:avLst/>
          </a:prstGeom>
          <a:ln w="3810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5" name="圓形: 空心 1"/>
          <p:cNvSpPr/>
          <p:nvPr/>
        </p:nvSpPr>
        <p:spPr>
          <a:xfrm>
            <a:off x="9290760" y="2687796"/>
            <a:ext cx="360004" cy="360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447" y="10800"/>
                </a:moveTo>
                <a:cubicBezTo>
                  <a:pt x="3447" y="14861"/>
                  <a:pt x="6739" y="18153"/>
                  <a:pt x="10800" y="18153"/>
                </a:cubicBezTo>
                <a:cubicBezTo>
                  <a:pt x="14861" y="18153"/>
                  <a:pt x="18153" y="14861"/>
                  <a:pt x="18153" y="10800"/>
                </a:cubicBezTo>
                <a:cubicBezTo>
                  <a:pt x="18153" y="6739"/>
                  <a:pt x="14861" y="3447"/>
                  <a:pt x="10800" y="3447"/>
                </a:cubicBezTo>
                <a:cubicBezTo>
                  <a:pt x="6739" y="3447"/>
                  <a:pt x="3447" y="6739"/>
                  <a:pt x="3447" y="10800"/>
                </a:cubicBezTo>
                <a:close/>
              </a:path>
            </a:pathLst>
          </a:custGeom>
          <a:solidFill>
            <a:srgbClr val="D9D9D9"/>
          </a:solidFill>
          <a:ln w="25400">
            <a:solidFill>
              <a:srgbClr val="D9D9D9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56" name="直線接點 44"/>
          <p:cNvSpPr/>
          <p:nvPr/>
        </p:nvSpPr>
        <p:spPr>
          <a:xfrm flipH="1">
            <a:off x="5423998" y="4577817"/>
            <a:ext cx="6768002" cy="6"/>
          </a:xfrm>
          <a:prstGeom prst="line">
            <a:avLst/>
          </a:prstGeom>
          <a:ln w="38100">
            <a:solidFill>
              <a:srgbClr val="D9D9D9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7" name="圓形: 空心 18"/>
          <p:cNvSpPr/>
          <p:nvPr/>
        </p:nvSpPr>
        <p:spPr>
          <a:xfrm>
            <a:off x="5114283" y="4321457"/>
            <a:ext cx="360004" cy="360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447" y="10800"/>
                </a:moveTo>
                <a:cubicBezTo>
                  <a:pt x="3447" y="14861"/>
                  <a:pt x="6739" y="18153"/>
                  <a:pt x="10800" y="18153"/>
                </a:cubicBezTo>
                <a:cubicBezTo>
                  <a:pt x="14861" y="18153"/>
                  <a:pt x="18153" y="14861"/>
                  <a:pt x="18153" y="10800"/>
                </a:cubicBezTo>
                <a:cubicBezTo>
                  <a:pt x="18153" y="6739"/>
                  <a:pt x="14861" y="3447"/>
                  <a:pt x="10800" y="3447"/>
                </a:cubicBezTo>
                <a:cubicBezTo>
                  <a:pt x="6739" y="3447"/>
                  <a:pt x="3447" y="6739"/>
                  <a:pt x="3447" y="10800"/>
                </a:cubicBezTo>
                <a:close/>
              </a:path>
            </a:pathLst>
          </a:custGeom>
          <a:solidFill>
            <a:srgbClr val="D9D9D9"/>
          </a:solidFill>
          <a:ln w="25400">
            <a:solidFill>
              <a:srgbClr val="D9D9D9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58" name="橢圓 2"/>
          <p:cNvSpPr/>
          <p:nvPr/>
        </p:nvSpPr>
        <p:spPr>
          <a:xfrm>
            <a:off x="9398758" y="2796644"/>
            <a:ext cx="144007" cy="144007"/>
          </a:xfrm>
          <a:prstGeom prst="ellipse">
            <a:avLst/>
          </a:prstGeom>
          <a:solidFill>
            <a:srgbClr val="346A9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59" name="橢圓 20"/>
          <p:cNvSpPr/>
          <p:nvPr/>
        </p:nvSpPr>
        <p:spPr>
          <a:xfrm>
            <a:off x="5222283" y="4429457"/>
            <a:ext cx="144007" cy="144007"/>
          </a:xfrm>
          <a:prstGeom prst="ellipse">
            <a:avLst/>
          </a:prstGeom>
          <a:solidFill>
            <a:srgbClr val="346A9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60" name="矩形 8"/>
          <p:cNvSpPr txBox="1"/>
          <p:nvPr/>
        </p:nvSpPr>
        <p:spPr>
          <a:xfrm>
            <a:off x="635053" y="1868247"/>
            <a:ext cx="824515" cy="1209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b="1" spc="50" sz="7200">
                <a:ln w="38099">
                  <a:solidFill>
                    <a:srgbClr val="346A98"/>
                  </a:solidFill>
                </a:ln>
                <a:solidFill>
                  <a:srgbClr val="FEFEFE"/>
                </a:solidFill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261" name="矩形 30"/>
          <p:cNvSpPr txBox="1"/>
          <p:nvPr/>
        </p:nvSpPr>
        <p:spPr>
          <a:xfrm>
            <a:off x="5680016" y="3495900"/>
            <a:ext cx="824514" cy="1209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b="1" spc="50" sz="7200">
                <a:ln w="38099">
                  <a:solidFill>
                    <a:srgbClr val="346A98"/>
                  </a:solidFill>
                </a:ln>
                <a:solidFill>
                  <a:srgbClr val="FEFEFE"/>
                </a:solidFill>
              </a:defRPr>
            </a:lvl1pPr>
          </a:lstStyle>
          <a:p>
            <a:pPr/>
            <a:r>
              <a:t>2.</a:t>
            </a:r>
          </a:p>
        </p:txBody>
      </p:sp>
      <p:pic>
        <p:nvPicPr>
          <p:cNvPr id="262" name="圖片 11" descr="圖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8958" y="3826440"/>
            <a:ext cx="2143126" cy="2143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矩形 5"/>
          <p:cNvSpPr/>
          <p:nvPr/>
        </p:nvSpPr>
        <p:spPr>
          <a:xfrm>
            <a:off x="6546012" y="0"/>
            <a:ext cx="5125071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68" name="群組"/>
          <p:cNvGrpSpPr/>
          <p:nvPr/>
        </p:nvGrpSpPr>
        <p:grpSpPr>
          <a:xfrm>
            <a:off x="340073" y="343101"/>
            <a:ext cx="5626934" cy="637725"/>
            <a:chOff x="-1" y="0"/>
            <a:chExt cx="5626932" cy="637724"/>
          </a:xfrm>
        </p:grpSpPr>
        <p:sp>
          <p:nvSpPr>
            <p:cNvPr id="265" name="正方形"/>
            <p:cNvSpPr/>
            <p:nvPr/>
          </p:nvSpPr>
          <p:spPr>
            <a:xfrm>
              <a:off x="-2" y="0"/>
              <a:ext cx="535377" cy="535372"/>
            </a:xfrm>
            <a:prstGeom prst="rect">
              <a:avLst/>
            </a:prstGeom>
            <a:solidFill>
              <a:srgbClr val="4C99D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66" name="Government Policy: Hindering Policies"/>
            <p:cNvSpPr txBox="1"/>
            <p:nvPr/>
          </p:nvSpPr>
          <p:spPr>
            <a:xfrm>
              <a:off x="707238" y="69566"/>
              <a:ext cx="4919694" cy="434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defRPr b="1" sz="22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Classic Case: The Background of the ARRC</a:t>
              </a:r>
            </a:p>
          </p:txBody>
        </p:sp>
        <p:sp>
          <p:nvSpPr>
            <p:cNvPr id="267" name="正方形"/>
            <p:cNvSpPr/>
            <p:nvPr/>
          </p:nvSpPr>
          <p:spPr>
            <a:xfrm>
              <a:off x="332624" y="351153"/>
              <a:ext cx="286572" cy="286572"/>
            </a:xfrm>
            <a:prstGeom prst="rect">
              <a:avLst/>
            </a:prstGeom>
            <a:noFill/>
            <a:ln w="12700" cap="flat">
              <a:solidFill>
                <a:srgbClr val="0032A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sp>
        <p:nvSpPr>
          <p:cNvPr id="269" name="在台灣"/>
          <p:cNvSpPr txBox="1"/>
          <p:nvPr/>
        </p:nvSpPr>
        <p:spPr>
          <a:xfrm>
            <a:off x="1264651" y="5836723"/>
            <a:ext cx="358832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90000"/>
              </a:lnSpc>
              <a:defRPr sz="2000">
                <a:solidFill>
                  <a:srgbClr val="454454"/>
                </a:solidFill>
              </a:defRPr>
            </a:lvl1pPr>
          </a:lstStyle>
          <a:p>
            <a:pPr/>
            <a:r>
              <a:t>NT$ 12,676,430 / NT$ 16,000,000</a:t>
            </a:r>
          </a:p>
        </p:txBody>
      </p:sp>
      <p:pic>
        <p:nvPicPr>
          <p:cNvPr id="270" name="圖片 17" descr="圖片 17"/>
          <p:cNvPicPr>
            <a:picLocks noChangeAspect="1"/>
          </p:cNvPicPr>
          <p:nvPr/>
        </p:nvPicPr>
        <p:blipFill>
          <a:blip r:embed="rId2">
            <a:extLst/>
          </a:blip>
          <a:srcRect l="5746" t="0" r="8" b="0"/>
          <a:stretch>
            <a:fillRect/>
          </a:stretch>
        </p:blipFill>
        <p:spPr>
          <a:xfrm>
            <a:off x="6140536" y="971871"/>
            <a:ext cx="5049700" cy="301403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76200" dir="2700000">
              <a:srgbClr val="000000">
                <a:alpha val="40000"/>
              </a:srgbClr>
            </a:outerShdw>
          </a:effectLst>
        </p:spPr>
      </p:pic>
      <p:pic>
        <p:nvPicPr>
          <p:cNvPr id="271" name="圖片 18" descr="圖片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6923" y="2943855"/>
            <a:ext cx="1264291" cy="893429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矩形 20"/>
          <p:cNvSpPr txBox="1"/>
          <p:nvPr/>
        </p:nvSpPr>
        <p:spPr>
          <a:xfrm>
            <a:off x="848207" y="1334261"/>
            <a:ext cx="4532666" cy="84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4800">
                <a:solidFill>
                  <a:srgbClr val="E33A19"/>
                </a:solidFill>
              </a:defRPr>
            </a:lvl1pPr>
          </a:lstStyle>
          <a:p>
            <a:pPr/>
            <a:r>
              <a:t> The ARRC Rocket</a:t>
            </a:r>
          </a:p>
        </p:txBody>
      </p:sp>
      <p:sp>
        <p:nvSpPr>
          <p:cNvPr id="273" name="矩形 4"/>
          <p:cNvSpPr txBox="1"/>
          <p:nvPr/>
        </p:nvSpPr>
        <p:spPr>
          <a:xfrm>
            <a:off x="7023581" y="4337039"/>
            <a:ext cx="4169934" cy="2161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spcBef>
                <a:spcPts val="1200"/>
              </a:spcBef>
              <a:buSzPct val="100000"/>
              <a:buFont typeface="Arial"/>
              <a:buChar char="•"/>
              <a:defRPr sz="2400">
                <a:solidFill>
                  <a:srgbClr val="454454"/>
                </a:solidFill>
              </a:defRPr>
            </a:pPr>
            <a:r>
              <a:t>Brings great impacts </a:t>
            </a:r>
          </a:p>
          <a:p>
            <a:pPr>
              <a:defRPr sz="2400">
                <a:solidFill>
                  <a:srgbClr val="454454"/>
                </a:solidFill>
              </a:defRPr>
            </a:pPr>
            <a:r>
              <a:t>    on the high-end technology.</a:t>
            </a:r>
          </a:p>
          <a:p>
            <a:pPr marL="285750" indent="-285750">
              <a:spcBef>
                <a:spcPts val="1800"/>
              </a:spcBef>
              <a:buSzPct val="100000"/>
              <a:buFont typeface="Arial"/>
              <a:buChar char="•"/>
              <a:defRPr sz="2400">
                <a:solidFill>
                  <a:srgbClr val="454454"/>
                </a:solidFill>
              </a:defRPr>
            </a:pPr>
            <a:r>
              <a:t>The professionals </a:t>
            </a:r>
          </a:p>
          <a:p>
            <a:pPr>
              <a:defRPr sz="2400">
                <a:solidFill>
                  <a:srgbClr val="454454"/>
                </a:solidFill>
              </a:defRPr>
            </a:pPr>
            <a:r>
              <a:t>    will be taken seriously by </a:t>
            </a:r>
          </a:p>
          <a:p>
            <a:pPr>
              <a:defRPr sz="2400">
                <a:solidFill>
                  <a:srgbClr val="454454"/>
                </a:solidFill>
              </a:defRPr>
            </a:pPr>
            <a:r>
              <a:t>    the private and government.</a:t>
            </a:r>
          </a:p>
        </p:txBody>
      </p:sp>
      <p:pic>
        <p:nvPicPr>
          <p:cNvPr id="274" name="圖片 5" descr="圖片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8276" y="2825889"/>
            <a:ext cx="2822815" cy="2822814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在台灣"/>
          <p:cNvSpPr txBox="1"/>
          <p:nvPr/>
        </p:nvSpPr>
        <p:spPr>
          <a:xfrm>
            <a:off x="2368903" y="2254830"/>
            <a:ext cx="125685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90000"/>
              </a:lnSpc>
              <a:defRPr sz="2400">
                <a:solidFill>
                  <a:srgbClr val="454454"/>
                </a:solidFill>
              </a:defRPr>
            </a:lvl1pPr>
          </a:lstStyle>
          <a:p>
            <a:pPr/>
            <a:r>
              <a:t>Outcome</a:t>
            </a:r>
          </a:p>
        </p:txBody>
      </p:sp>
      <p:sp>
        <p:nvSpPr>
          <p:cNvPr id="276" name="矩形 1"/>
          <p:cNvSpPr/>
          <p:nvPr/>
        </p:nvSpPr>
        <p:spPr>
          <a:xfrm>
            <a:off x="6140539" y="975701"/>
            <a:ext cx="5049697" cy="3014036"/>
          </a:xfrm>
          <a:prstGeom prst="rect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77" name="≃US$ 423,295 /  US$ 534,277"/>
          <p:cNvSpPr txBox="1"/>
          <p:nvPr/>
        </p:nvSpPr>
        <p:spPr>
          <a:xfrm>
            <a:off x="1337550" y="6224406"/>
            <a:ext cx="3183638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>
                <a:solidFill>
                  <a:srgbClr val="454454"/>
                </a:solidFill>
              </a:defRPr>
            </a:lvl1pPr>
          </a:lstStyle>
          <a:p>
            <a:pPr/>
            <a:r>
              <a:t> ≃US$ 423,295 /  US$ 534,277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語音泡泡: 圓角矩形 7"/>
          <p:cNvSpPr/>
          <p:nvPr/>
        </p:nvSpPr>
        <p:spPr>
          <a:xfrm>
            <a:off x="9902535" y="4290197"/>
            <a:ext cx="1070269" cy="811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231"/>
                </a:moveTo>
                <a:cubicBezTo>
                  <a:pt x="0" y="10086"/>
                  <a:pt x="704" y="9158"/>
                  <a:pt x="1573" y="9158"/>
                </a:cubicBezTo>
                <a:lnTo>
                  <a:pt x="12600" y="9158"/>
                </a:lnTo>
                <a:lnTo>
                  <a:pt x="12191" y="0"/>
                </a:lnTo>
                <a:lnTo>
                  <a:pt x="18000" y="9158"/>
                </a:lnTo>
                <a:lnTo>
                  <a:pt x="20027" y="9158"/>
                </a:lnTo>
                <a:cubicBezTo>
                  <a:pt x="20896" y="9158"/>
                  <a:pt x="21600" y="10086"/>
                  <a:pt x="21600" y="11231"/>
                </a:cubicBezTo>
                <a:lnTo>
                  <a:pt x="21600" y="19526"/>
                </a:lnTo>
                <a:cubicBezTo>
                  <a:pt x="21600" y="20672"/>
                  <a:pt x="20896" y="21600"/>
                  <a:pt x="20027" y="21600"/>
                </a:cubicBezTo>
                <a:lnTo>
                  <a:pt x="1573" y="21600"/>
                </a:lnTo>
                <a:cubicBezTo>
                  <a:pt x="704" y="21600"/>
                  <a:pt x="0" y="20672"/>
                  <a:pt x="0" y="19526"/>
                </a:cubicBezTo>
                <a:lnTo>
                  <a:pt x="0" y="11231"/>
                </a:lnTo>
                <a:close/>
              </a:path>
            </a:pathLst>
          </a:custGeom>
          <a:solidFill>
            <a:srgbClr val="FFE6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80" name="語音泡泡: 圓角矩形 1"/>
          <p:cNvSpPr/>
          <p:nvPr/>
        </p:nvSpPr>
        <p:spPr>
          <a:xfrm>
            <a:off x="5964380" y="4259026"/>
            <a:ext cx="1070269" cy="853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736"/>
                </a:moveTo>
                <a:cubicBezTo>
                  <a:pt x="0" y="10647"/>
                  <a:pt x="704" y="9764"/>
                  <a:pt x="1573" y="9764"/>
                </a:cubicBezTo>
                <a:lnTo>
                  <a:pt x="12600" y="9764"/>
                </a:lnTo>
                <a:lnTo>
                  <a:pt x="17853" y="0"/>
                </a:lnTo>
                <a:lnTo>
                  <a:pt x="18000" y="9764"/>
                </a:lnTo>
                <a:lnTo>
                  <a:pt x="20027" y="9764"/>
                </a:lnTo>
                <a:cubicBezTo>
                  <a:pt x="20896" y="9764"/>
                  <a:pt x="21600" y="10647"/>
                  <a:pt x="21600" y="11736"/>
                </a:cubicBezTo>
                <a:lnTo>
                  <a:pt x="21600" y="19627"/>
                </a:lnTo>
                <a:cubicBezTo>
                  <a:pt x="21600" y="20717"/>
                  <a:pt x="20896" y="21600"/>
                  <a:pt x="20027" y="21600"/>
                </a:cubicBezTo>
                <a:lnTo>
                  <a:pt x="1573" y="21600"/>
                </a:lnTo>
                <a:cubicBezTo>
                  <a:pt x="704" y="21600"/>
                  <a:pt x="0" y="20717"/>
                  <a:pt x="0" y="19627"/>
                </a:cubicBezTo>
                <a:lnTo>
                  <a:pt x="0" y="11736"/>
                </a:lnTo>
                <a:close/>
              </a:path>
            </a:pathLst>
          </a:custGeom>
          <a:solidFill>
            <a:srgbClr val="FFE69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grpSp>
        <p:nvGrpSpPr>
          <p:cNvPr id="284" name="群組"/>
          <p:cNvGrpSpPr/>
          <p:nvPr/>
        </p:nvGrpSpPr>
        <p:grpSpPr>
          <a:xfrm>
            <a:off x="340071" y="343101"/>
            <a:ext cx="2603460" cy="637725"/>
            <a:chOff x="0" y="0"/>
            <a:chExt cx="2603459" cy="637724"/>
          </a:xfrm>
        </p:grpSpPr>
        <p:sp>
          <p:nvSpPr>
            <p:cNvPr id="281" name="正方形"/>
            <p:cNvSpPr/>
            <p:nvPr/>
          </p:nvSpPr>
          <p:spPr>
            <a:xfrm>
              <a:off x="-1" y="0"/>
              <a:ext cx="535378" cy="535372"/>
            </a:xfrm>
            <a:prstGeom prst="rect">
              <a:avLst/>
            </a:prstGeom>
            <a:solidFill>
              <a:srgbClr val="4C99D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82" name="Government Policy: Hindering Policies"/>
            <p:cNvSpPr txBox="1"/>
            <p:nvPr/>
          </p:nvSpPr>
          <p:spPr>
            <a:xfrm>
              <a:off x="682404" y="69566"/>
              <a:ext cx="1921055" cy="434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defRPr b="1" sz="22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Business Model</a:t>
              </a:r>
            </a:p>
          </p:txBody>
        </p:sp>
        <p:sp>
          <p:nvSpPr>
            <p:cNvPr id="283" name="正方形"/>
            <p:cNvSpPr/>
            <p:nvPr/>
          </p:nvSpPr>
          <p:spPr>
            <a:xfrm>
              <a:off x="332626" y="351153"/>
              <a:ext cx="286572" cy="286572"/>
            </a:xfrm>
            <a:prstGeom prst="rect">
              <a:avLst/>
            </a:prstGeom>
            <a:noFill/>
            <a:ln w="12700" cap="flat">
              <a:solidFill>
                <a:srgbClr val="0032A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pic>
        <p:nvPicPr>
          <p:cNvPr id="285" name="圖片 2" descr="圖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751" y="1868241"/>
            <a:ext cx="11172498" cy="34349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群組 5"/>
          <p:cNvGrpSpPr/>
          <p:nvPr/>
        </p:nvGrpSpPr>
        <p:grpSpPr>
          <a:xfrm>
            <a:off x="404757" y="5649434"/>
            <a:ext cx="11382487" cy="701584"/>
            <a:chOff x="0" y="0"/>
            <a:chExt cx="11382486" cy="701582"/>
          </a:xfrm>
        </p:grpSpPr>
        <p:sp>
          <p:nvSpPr>
            <p:cNvPr id="287" name="矩形: 圓角 2"/>
            <p:cNvSpPr/>
            <p:nvPr/>
          </p:nvSpPr>
          <p:spPr>
            <a:xfrm>
              <a:off x="0" y="-1"/>
              <a:ext cx="11382486" cy="701584"/>
            </a:xfrm>
            <a:prstGeom prst="roundRect">
              <a:avLst>
                <a:gd name="adj" fmla="val 16667"/>
              </a:avLst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pic>
          <p:nvPicPr>
            <p:cNvPr id="288" name="圖片 2" descr="圖片 2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81454" r="0" b="0"/>
            <a:stretch>
              <a:fillRect/>
            </a:stretch>
          </p:blipFill>
          <p:spPr>
            <a:xfrm>
              <a:off x="-1" y="52533"/>
              <a:ext cx="11382486" cy="6490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0" name="Straight Connector 3"/>
          <p:cNvSpPr/>
          <p:nvPr/>
        </p:nvSpPr>
        <p:spPr>
          <a:xfrm flipH="1">
            <a:off x="4329605" y="1287640"/>
            <a:ext cx="1" cy="4140004"/>
          </a:xfrm>
          <a:prstGeom prst="line">
            <a:avLst/>
          </a:prstGeom>
          <a:ln w="25400">
            <a:solidFill>
              <a:srgbClr val="BAB3A9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1" name="Straight Connector 4"/>
          <p:cNvSpPr/>
          <p:nvPr/>
        </p:nvSpPr>
        <p:spPr>
          <a:xfrm flipH="1">
            <a:off x="7925872" y="1287640"/>
            <a:ext cx="1" cy="4140004"/>
          </a:xfrm>
          <a:prstGeom prst="line">
            <a:avLst/>
          </a:prstGeom>
          <a:ln w="25400">
            <a:solidFill>
              <a:srgbClr val="BAB3A9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94" name="Group 23"/>
          <p:cNvGrpSpPr/>
          <p:nvPr/>
        </p:nvGrpSpPr>
        <p:grpSpPr>
          <a:xfrm>
            <a:off x="4432226" y="1375787"/>
            <a:ext cx="1113872" cy="1113871"/>
            <a:chOff x="0" y="0"/>
            <a:chExt cx="1113870" cy="1113870"/>
          </a:xfrm>
        </p:grpSpPr>
        <p:sp>
          <p:nvSpPr>
            <p:cNvPr id="292" name="Rounded Rectangle 19"/>
            <p:cNvSpPr/>
            <p:nvPr/>
          </p:nvSpPr>
          <p:spPr>
            <a:xfrm rot="2835152">
              <a:off x="162817" y="162817"/>
              <a:ext cx="788235" cy="788235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42900" dist="0" dir="0">
                <a:srgbClr val="000000">
                  <a:alpha val="29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pic>
          <p:nvPicPr>
            <p:cNvPr id="293" name="Back Me.png" descr="Back M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063" t="3478" r="3012" b="3453"/>
            <a:stretch>
              <a:fillRect/>
            </a:stretch>
          </p:blipFill>
          <p:spPr>
            <a:xfrm>
              <a:off x="280930" y="263727"/>
              <a:ext cx="552313" cy="552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9" y="0"/>
                  </a:moveTo>
                  <a:cubicBezTo>
                    <a:pt x="7320" y="0"/>
                    <a:pt x="4802" y="1008"/>
                    <a:pt x="2882" y="3019"/>
                  </a:cubicBezTo>
                  <a:cubicBezTo>
                    <a:pt x="-961" y="7039"/>
                    <a:pt x="-961" y="13559"/>
                    <a:pt x="2882" y="17580"/>
                  </a:cubicBezTo>
                  <a:cubicBezTo>
                    <a:pt x="6724" y="21600"/>
                    <a:pt x="12954" y="21600"/>
                    <a:pt x="16796" y="17580"/>
                  </a:cubicBezTo>
                  <a:cubicBezTo>
                    <a:pt x="20639" y="13559"/>
                    <a:pt x="20639" y="7039"/>
                    <a:pt x="16796" y="3019"/>
                  </a:cubicBezTo>
                  <a:cubicBezTo>
                    <a:pt x="14876" y="1008"/>
                    <a:pt x="12358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297" name="Group 16"/>
          <p:cNvGrpSpPr/>
          <p:nvPr/>
        </p:nvGrpSpPr>
        <p:grpSpPr>
          <a:xfrm>
            <a:off x="4647308" y="3034315"/>
            <a:ext cx="1150219" cy="1150220"/>
            <a:chOff x="-2" y="-1"/>
            <a:chExt cx="1150218" cy="1150218"/>
          </a:xfrm>
        </p:grpSpPr>
        <p:sp>
          <p:nvSpPr>
            <p:cNvPr id="295" name="Rounded Rectangle 20"/>
            <p:cNvSpPr/>
            <p:nvPr/>
          </p:nvSpPr>
          <p:spPr>
            <a:xfrm rot="2725598">
              <a:off x="168431" y="168433"/>
              <a:ext cx="813352" cy="813350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42900" dist="0" dir="0">
                <a:srgbClr val="000000">
                  <a:alpha val="29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pic>
          <p:nvPicPr>
            <p:cNvPr id="296" name="Back Work.png" descr="Back Work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598" t="1614" r="2775" b="1576"/>
            <a:stretch>
              <a:fillRect/>
            </a:stretch>
          </p:blipFill>
          <p:spPr>
            <a:xfrm>
              <a:off x="288380" y="294671"/>
              <a:ext cx="570152" cy="570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40" y="0"/>
                  </a:moveTo>
                  <a:cubicBezTo>
                    <a:pt x="7323" y="0"/>
                    <a:pt x="4801" y="1001"/>
                    <a:pt x="2881" y="3011"/>
                  </a:cubicBezTo>
                  <a:cubicBezTo>
                    <a:pt x="-960" y="7031"/>
                    <a:pt x="-960" y="13560"/>
                    <a:pt x="2881" y="17580"/>
                  </a:cubicBezTo>
                  <a:cubicBezTo>
                    <a:pt x="6721" y="21600"/>
                    <a:pt x="12959" y="21600"/>
                    <a:pt x="16799" y="17580"/>
                  </a:cubicBezTo>
                  <a:cubicBezTo>
                    <a:pt x="20640" y="13560"/>
                    <a:pt x="20640" y="7031"/>
                    <a:pt x="16799" y="3011"/>
                  </a:cubicBezTo>
                  <a:cubicBezTo>
                    <a:pt x="14879" y="1001"/>
                    <a:pt x="12357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298" name="Picture 17" descr="Picture 1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88821" y="3127219"/>
            <a:ext cx="964410" cy="964408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Multiply 21"/>
          <p:cNvSpPr/>
          <p:nvPr/>
        </p:nvSpPr>
        <p:spPr>
          <a:xfrm>
            <a:off x="6018729" y="3499410"/>
            <a:ext cx="367235" cy="366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4511"/>
                </a:moveTo>
                <a:lnTo>
                  <a:pt x="4493" y="0"/>
                </a:lnTo>
                <a:lnTo>
                  <a:pt x="10800" y="6300"/>
                </a:lnTo>
                <a:lnTo>
                  <a:pt x="17107" y="0"/>
                </a:lnTo>
                <a:lnTo>
                  <a:pt x="21600" y="4511"/>
                </a:lnTo>
                <a:lnTo>
                  <a:pt x="15305" y="10800"/>
                </a:lnTo>
                <a:lnTo>
                  <a:pt x="21600" y="17089"/>
                </a:lnTo>
                <a:lnTo>
                  <a:pt x="17107" y="21600"/>
                </a:lnTo>
                <a:lnTo>
                  <a:pt x="10800" y="15300"/>
                </a:lnTo>
                <a:lnTo>
                  <a:pt x="4493" y="21600"/>
                </a:lnTo>
                <a:lnTo>
                  <a:pt x="0" y="17089"/>
                </a:lnTo>
                <a:lnTo>
                  <a:pt x="6295" y="108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00" name="TextBox 22"/>
          <p:cNvSpPr txBox="1"/>
          <p:nvPr/>
        </p:nvSpPr>
        <p:spPr>
          <a:xfrm>
            <a:off x="4616460" y="2473318"/>
            <a:ext cx="765132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/>
            </a:lvl1pPr>
          </a:lstStyle>
          <a:p>
            <a:pPr/>
            <a:r>
              <a:t>BackMe</a:t>
            </a:r>
          </a:p>
        </p:txBody>
      </p:sp>
      <p:grpSp>
        <p:nvGrpSpPr>
          <p:cNvPr id="303" name="Group 30"/>
          <p:cNvGrpSpPr/>
          <p:nvPr/>
        </p:nvGrpSpPr>
        <p:grpSpPr>
          <a:xfrm>
            <a:off x="5649085" y="1699017"/>
            <a:ext cx="240451" cy="487244"/>
            <a:chOff x="0" y="0"/>
            <a:chExt cx="240450" cy="487242"/>
          </a:xfrm>
        </p:grpSpPr>
        <p:sp>
          <p:nvSpPr>
            <p:cNvPr id="301" name="Straight Arrow Connector 25"/>
            <p:cNvSpPr/>
            <p:nvPr/>
          </p:nvSpPr>
          <p:spPr>
            <a:xfrm flipV="1">
              <a:off x="-2" y="-1"/>
              <a:ext cx="240452" cy="243625"/>
            </a:xfrm>
            <a:prstGeom prst="line">
              <a:avLst/>
            </a:prstGeom>
            <a:noFill/>
            <a:ln w="28575" cap="flat">
              <a:solidFill>
                <a:srgbClr val="FFDD6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02" name="Straight Arrow Connector 26"/>
            <p:cNvSpPr/>
            <p:nvPr/>
          </p:nvSpPr>
          <p:spPr>
            <a:xfrm>
              <a:off x="-1" y="233702"/>
              <a:ext cx="234428" cy="253540"/>
            </a:xfrm>
            <a:prstGeom prst="line">
              <a:avLst/>
            </a:prstGeom>
            <a:noFill/>
            <a:ln w="28575" cap="flat">
              <a:solidFill>
                <a:srgbClr val="FFDD6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304" name="TextBox 28"/>
          <p:cNvSpPr txBox="1"/>
          <p:nvPr/>
        </p:nvSpPr>
        <p:spPr>
          <a:xfrm>
            <a:off x="5977628" y="1514356"/>
            <a:ext cx="1721080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Cash-flow service</a:t>
            </a:r>
          </a:p>
        </p:txBody>
      </p:sp>
      <p:sp>
        <p:nvSpPr>
          <p:cNvPr id="305" name="Rectangle 29"/>
          <p:cNvSpPr txBox="1"/>
          <p:nvPr/>
        </p:nvSpPr>
        <p:spPr>
          <a:xfrm>
            <a:off x="5900727" y="2058801"/>
            <a:ext cx="2347194" cy="650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Independent fundraising website</a:t>
            </a:r>
          </a:p>
        </p:txBody>
      </p:sp>
      <p:sp>
        <p:nvSpPr>
          <p:cNvPr id="306" name="TextBox 31"/>
          <p:cNvSpPr txBox="1"/>
          <p:nvPr/>
        </p:nvSpPr>
        <p:spPr>
          <a:xfrm>
            <a:off x="6659787" y="4167337"/>
            <a:ext cx="978056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/>
            </a:lvl1pPr>
          </a:lstStyle>
          <a:p>
            <a:pPr/>
            <a:r>
              <a:t>Simpleinfo</a:t>
            </a:r>
          </a:p>
        </p:txBody>
      </p:sp>
      <p:sp>
        <p:nvSpPr>
          <p:cNvPr id="307" name="TextBox 32"/>
          <p:cNvSpPr txBox="1"/>
          <p:nvPr/>
        </p:nvSpPr>
        <p:spPr>
          <a:xfrm>
            <a:off x="4751796" y="4193604"/>
            <a:ext cx="932911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/>
            </a:lvl1pPr>
          </a:lstStyle>
          <a:p>
            <a:pPr/>
            <a:r>
              <a:t>BackWork</a:t>
            </a:r>
          </a:p>
        </p:txBody>
      </p:sp>
      <p:grpSp>
        <p:nvGrpSpPr>
          <p:cNvPr id="310" name="Group 35"/>
          <p:cNvGrpSpPr/>
          <p:nvPr/>
        </p:nvGrpSpPr>
        <p:grpSpPr>
          <a:xfrm>
            <a:off x="650226" y="2744493"/>
            <a:ext cx="1153235" cy="1153234"/>
            <a:chOff x="0" y="0"/>
            <a:chExt cx="1153233" cy="1153233"/>
          </a:xfrm>
        </p:grpSpPr>
        <p:sp>
          <p:nvSpPr>
            <p:cNvPr id="308" name="Rounded Rectangle 17"/>
            <p:cNvSpPr/>
            <p:nvPr/>
          </p:nvSpPr>
          <p:spPr>
            <a:xfrm rot="2766185">
              <a:off x="168811" y="168810"/>
              <a:ext cx="815611" cy="815612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42900" dist="0" dir="0">
                <a:srgbClr val="000000">
                  <a:alpha val="29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pic>
          <p:nvPicPr>
            <p:cNvPr id="309" name="backer-founder.png" descr="backer-founder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1552" t="889" r="1567" b="874"/>
            <a:stretch>
              <a:fillRect/>
            </a:stretch>
          </p:blipFill>
          <p:spPr>
            <a:xfrm>
              <a:off x="307139" y="306461"/>
              <a:ext cx="571410" cy="571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20595" fill="norm" stroke="1" extrusionOk="0">
                  <a:moveTo>
                    <a:pt x="9839" y="0"/>
                  </a:moveTo>
                  <a:cubicBezTo>
                    <a:pt x="7320" y="0"/>
                    <a:pt x="4803" y="1007"/>
                    <a:pt x="2882" y="3018"/>
                  </a:cubicBezTo>
                  <a:cubicBezTo>
                    <a:pt x="-961" y="7039"/>
                    <a:pt x="-961" y="13558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8"/>
                    <a:pt x="20639" y="7039"/>
                    <a:pt x="16796" y="3018"/>
                  </a:cubicBezTo>
                  <a:cubicBezTo>
                    <a:pt x="14875" y="1007"/>
                    <a:pt x="12358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311" name="TextBox 36"/>
          <p:cNvSpPr txBox="1"/>
          <p:nvPr/>
        </p:nvSpPr>
        <p:spPr>
          <a:xfrm>
            <a:off x="2344965" y="3230507"/>
            <a:ext cx="1872773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Type of fundraising</a:t>
            </a:r>
          </a:p>
        </p:txBody>
      </p:sp>
      <p:sp>
        <p:nvSpPr>
          <p:cNvPr id="312" name="TextBox 40"/>
          <p:cNvSpPr txBox="1"/>
          <p:nvPr/>
        </p:nvSpPr>
        <p:spPr>
          <a:xfrm>
            <a:off x="2355024" y="3585812"/>
            <a:ext cx="893298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Rewards</a:t>
            </a:r>
          </a:p>
        </p:txBody>
      </p:sp>
      <p:grpSp>
        <p:nvGrpSpPr>
          <p:cNvPr id="315" name="Group 41"/>
          <p:cNvGrpSpPr/>
          <p:nvPr/>
        </p:nvGrpSpPr>
        <p:grpSpPr>
          <a:xfrm>
            <a:off x="5849258" y="4480196"/>
            <a:ext cx="736467" cy="312423"/>
            <a:chOff x="0" y="0"/>
            <a:chExt cx="736466" cy="312421"/>
          </a:xfrm>
        </p:grpSpPr>
        <p:sp>
          <p:nvSpPr>
            <p:cNvPr id="313" name="Straight Arrow Connector 42"/>
            <p:cNvSpPr/>
            <p:nvPr/>
          </p:nvSpPr>
          <p:spPr>
            <a:xfrm>
              <a:off x="368231" y="-1"/>
              <a:ext cx="368235" cy="312422"/>
            </a:xfrm>
            <a:prstGeom prst="line">
              <a:avLst/>
            </a:prstGeom>
            <a:noFill/>
            <a:ln w="28575" cap="flat">
              <a:solidFill>
                <a:srgbClr val="28CFB4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14" name="Straight Arrow Connector 43"/>
            <p:cNvSpPr/>
            <p:nvPr/>
          </p:nvSpPr>
          <p:spPr>
            <a:xfrm flipH="1">
              <a:off x="-1" y="0"/>
              <a:ext cx="383225" cy="304597"/>
            </a:xfrm>
            <a:prstGeom prst="line">
              <a:avLst/>
            </a:prstGeom>
            <a:noFill/>
            <a:ln w="28575" cap="flat">
              <a:solidFill>
                <a:srgbClr val="28CFB4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316" name="TextBox 44"/>
          <p:cNvSpPr txBox="1"/>
          <p:nvPr/>
        </p:nvSpPr>
        <p:spPr>
          <a:xfrm>
            <a:off x="4691786" y="4817386"/>
            <a:ext cx="1348588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Copy design</a:t>
            </a:r>
          </a:p>
        </p:txBody>
      </p:sp>
      <p:sp>
        <p:nvSpPr>
          <p:cNvPr id="317" name="TextBox 46"/>
          <p:cNvSpPr txBox="1"/>
          <p:nvPr/>
        </p:nvSpPr>
        <p:spPr>
          <a:xfrm>
            <a:off x="6355772" y="4817386"/>
            <a:ext cx="1265740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Advertising</a:t>
            </a:r>
          </a:p>
        </p:txBody>
      </p:sp>
      <p:grpSp>
        <p:nvGrpSpPr>
          <p:cNvPr id="321" name="Group 54"/>
          <p:cNvGrpSpPr/>
          <p:nvPr/>
        </p:nvGrpSpPr>
        <p:grpSpPr>
          <a:xfrm>
            <a:off x="1917915" y="3067434"/>
            <a:ext cx="403492" cy="736467"/>
            <a:chOff x="0" y="0"/>
            <a:chExt cx="403491" cy="736466"/>
          </a:xfrm>
        </p:grpSpPr>
        <p:sp>
          <p:nvSpPr>
            <p:cNvPr id="318" name="Straight Arrow Connector 38"/>
            <p:cNvSpPr/>
            <p:nvPr/>
          </p:nvSpPr>
          <p:spPr>
            <a:xfrm flipV="1">
              <a:off x="-2" y="-1"/>
              <a:ext cx="382531" cy="368236"/>
            </a:xfrm>
            <a:prstGeom prst="line">
              <a:avLst/>
            </a:prstGeom>
            <a:noFill/>
            <a:ln w="28575" cap="flat">
              <a:solidFill>
                <a:srgbClr val="5067E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19" name="Straight Arrow Connector 39"/>
            <p:cNvSpPr/>
            <p:nvPr/>
          </p:nvSpPr>
          <p:spPr>
            <a:xfrm>
              <a:off x="0" y="353243"/>
              <a:ext cx="372953" cy="383223"/>
            </a:xfrm>
            <a:prstGeom prst="line">
              <a:avLst/>
            </a:prstGeom>
            <a:noFill/>
            <a:ln w="28575" cap="flat">
              <a:solidFill>
                <a:srgbClr val="5067E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20" name="Straight Arrow Connector 50"/>
            <p:cNvSpPr/>
            <p:nvPr/>
          </p:nvSpPr>
          <p:spPr>
            <a:xfrm>
              <a:off x="24225" y="355105"/>
              <a:ext cx="379266" cy="13129"/>
            </a:xfrm>
            <a:prstGeom prst="line">
              <a:avLst/>
            </a:prstGeom>
            <a:noFill/>
            <a:ln w="28575" cap="flat">
              <a:solidFill>
                <a:srgbClr val="5067E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322" name="TextBox 55"/>
          <p:cNvSpPr txBox="1"/>
          <p:nvPr/>
        </p:nvSpPr>
        <p:spPr>
          <a:xfrm>
            <a:off x="2344303" y="2865415"/>
            <a:ext cx="1614593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Project planning</a:t>
            </a:r>
          </a:p>
        </p:txBody>
      </p:sp>
      <p:sp>
        <p:nvSpPr>
          <p:cNvPr id="323" name="TextBox 56"/>
          <p:cNvSpPr txBox="1"/>
          <p:nvPr/>
        </p:nvSpPr>
        <p:spPr>
          <a:xfrm>
            <a:off x="9231365" y="2863575"/>
            <a:ext cx="147062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Launch Delay</a:t>
            </a:r>
          </a:p>
        </p:txBody>
      </p:sp>
      <p:sp>
        <p:nvSpPr>
          <p:cNvPr id="324" name="TextBox 22"/>
          <p:cNvSpPr txBox="1"/>
          <p:nvPr/>
        </p:nvSpPr>
        <p:spPr>
          <a:xfrm>
            <a:off x="529275" y="3910993"/>
            <a:ext cx="1401918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/>
            </a:lvl1pPr>
          </a:lstStyle>
          <a:p>
            <a:pPr/>
            <a:r>
              <a:t>Backer-Founder</a:t>
            </a:r>
          </a:p>
        </p:txBody>
      </p:sp>
      <p:grpSp>
        <p:nvGrpSpPr>
          <p:cNvPr id="328" name="群組"/>
          <p:cNvGrpSpPr/>
          <p:nvPr/>
        </p:nvGrpSpPr>
        <p:grpSpPr>
          <a:xfrm>
            <a:off x="340077" y="343101"/>
            <a:ext cx="5619294" cy="637725"/>
            <a:chOff x="0" y="0"/>
            <a:chExt cx="5619293" cy="637724"/>
          </a:xfrm>
        </p:grpSpPr>
        <p:sp>
          <p:nvSpPr>
            <p:cNvPr id="325" name="正方形"/>
            <p:cNvSpPr/>
            <p:nvPr/>
          </p:nvSpPr>
          <p:spPr>
            <a:xfrm>
              <a:off x="0" y="0"/>
              <a:ext cx="535377" cy="535372"/>
            </a:xfrm>
            <a:prstGeom prst="rect">
              <a:avLst/>
            </a:prstGeom>
            <a:solidFill>
              <a:srgbClr val="4C99D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26" name="Government Policy: Hindering Policies"/>
            <p:cNvSpPr txBox="1"/>
            <p:nvPr/>
          </p:nvSpPr>
          <p:spPr>
            <a:xfrm>
              <a:off x="707240" y="69566"/>
              <a:ext cx="4912054" cy="434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defRPr b="1" sz="22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Classic Case: The Business Model of ARRC</a:t>
              </a:r>
            </a:p>
          </p:txBody>
        </p:sp>
        <p:sp>
          <p:nvSpPr>
            <p:cNvPr id="327" name="正方形"/>
            <p:cNvSpPr/>
            <p:nvPr/>
          </p:nvSpPr>
          <p:spPr>
            <a:xfrm>
              <a:off x="332625" y="351153"/>
              <a:ext cx="286572" cy="286572"/>
            </a:xfrm>
            <a:prstGeom prst="rect">
              <a:avLst/>
            </a:prstGeom>
            <a:noFill/>
            <a:ln w="12700" cap="flat">
              <a:solidFill>
                <a:srgbClr val="0032A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sp>
        <p:nvSpPr>
          <p:cNvPr id="329" name="TextBox 40"/>
          <p:cNvSpPr txBox="1"/>
          <p:nvPr/>
        </p:nvSpPr>
        <p:spPr>
          <a:xfrm>
            <a:off x="9443818" y="5068692"/>
            <a:ext cx="1006147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Rewards</a:t>
            </a:r>
          </a:p>
        </p:txBody>
      </p:sp>
      <p:pic>
        <p:nvPicPr>
          <p:cNvPr id="330" name="11863299_755480577930484_7961602701972928631_n.png" descr="11863299_755480577930484_7961602701972928631_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75057" y="3400199"/>
            <a:ext cx="2779878" cy="1575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launch delay.png" descr="launch delay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820124" y="539160"/>
            <a:ext cx="4537912" cy="2552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roject production fee depending on the project content. (Including the service of BackMe, etc)…"/>
          <p:cNvSpPr txBox="1"/>
          <p:nvPr/>
        </p:nvSpPr>
        <p:spPr>
          <a:xfrm>
            <a:off x="698497" y="2581978"/>
            <a:ext cx="6232242" cy="1047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52000" indent="-252000" defTabSz="457200">
              <a:lnSpc>
                <a:spcPct val="115000"/>
              </a:lnSpc>
              <a:spcBef>
                <a:spcPts val="1200"/>
              </a:spcBef>
              <a:buSzPct val="100000"/>
              <a:buChar char="•"/>
              <a:defRPr b="1" sz="2800">
                <a:solidFill>
                  <a:srgbClr val="44546A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/>
            <a:r>
              <a:t>A project production fee depending on the project content. </a:t>
            </a:r>
          </a:p>
        </p:txBody>
      </p:sp>
      <p:grpSp>
        <p:nvGrpSpPr>
          <p:cNvPr id="337" name="群組"/>
          <p:cNvGrpSpPr/>
          <p:nvPr/>
        </p:nvGrpSpPr>
        <p:grpSpPr>
          <a:xfrm>
            <a:off x="340073" y="343101"/>
            <a:ext cx="2843995" cy="637725"/>
            <a:chOff x="0" y="0"/>
            <a:chExt cx="2843994" cy="637724"/>
          </a:xfrm>
        </p:grpSpPr>
        <p:sp>
          <p:nvSpPr>
            <p:cNvPr id="334" name="正方形"/>
            <p:cNvSpPr/>
            <p:nvPr/>
          </p:nvSpPr>
          <p:spPr>
            <a:xfrm>
              <a:off x="-1" y="0"/>
              <a:ext cx="535378" cy="535372"/>
            </a:xfrm>
            <a:prstGeom prst="rect">
              <a:avLst/>
            </a:prstGeom>
            <a:solidFill>
              <a:srgbClr val="4C99D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35" name="Government Policy: Hindering Policies"/>
            <p:cNvSpPr txBox="1"/>
            <p:nvPr/>
          </p:nvSpPr>
          <p:spPr>
            <a:xfrm>
              <a:off x="829623" y="50518"/>
              <a:ext cx="2014371" cy="434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lnSpc>
                  <a:spcPct val="90000"/>
                </a:lnSpc>
                <a:defRPr b="1" sz="22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Sources of Profit</a:t>
              </a:r>
            </a:p>
          </p:txBody>
        </p:sp>
        <p:sp>
          <p:nvSpPr>
            <p:cNvPr id="336" name="正方形"/>
            <p:cNvSpPr/>
            <p:nvPr/>
          </p:nvSpPr>
          <p:spPr>
            <a:xfrm>
              <a:off x="332626" y="351153"/>
              <a:ext cx="286572" cy="286572"/>
            </a:xfrm>
            <a:prstGeom prst="rect">
              <a:avLst/>
            </a:prstGeom>
            <a:noFill/>
            <a:ln w="12700" cap="flat">
              <a:solidFill>
                <a:srgbClr val="0032A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pic>
        <p:nvPicPr>
          <p:cNvPr id="338" name="圖片 2" descr="圖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9722" y="1576555"/>
            <a:ext cx="7862280" cy="4422536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A commission for each project. (The commission is ranging from 10~15% of the total raised fund.)"/>
          <p:cNvSpPr txBox="1"/>
          <p:nvPr/>
        </p:nvSpPr>
        <p:spPr>
          <a:xfrm>
            <a:off x="698498" y="3991288"/>
            <a:ext cx="6782955" cy="536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52000" indent="-252000" defTabSz="457200">
              <a:lnSpc>
                <a:spcPct val="115000"/>
              </a:lnSpc>
              <a:spcBef>
                <a:spcPts val="1200"/>
              </a:spcBef>
              <a:buSzPct val="100000"/>
              <a:buChar char="•"/>
              <a:defRPr b="1" sz="2800">
                <a:solidFill>
                  <a:srgbClr val="44546A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A 10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~</a:t>
            </a:r>
            <a:r>
              <a:t>15% of commission for each project.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 佈景主題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佈景主題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 佈景主題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佈景主題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